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9"/>
  </p:notesMasterIdLst>
  <p:sldIdLst>
    <p:sldId id="257" r:id="rId2"/>
    <p:sldId id="347" r:id="rId3"/>
    <p:sldId id="295" r:id="rId4"/>
    <p:sldId id="276" r:id="rId5"/>
    <p:sldId id="333" r:id="rId6"/>
    <p:sldId id="387" r:id="rId7"/>
    <p:sldId id="277" r:id="rId8"/>
    <p:sldId id="389" r:id="rId9"/>
    <p:sldId id="390" r:id="rId10"/>
    <p:sldId id="279" r:id="rId11"/>
    <p:sldId id="391" r:id="rId12"/>
    <p:sldId id="394" r:id="rId13"/>
    <p:sldId id="395" r:id="rId14"/>
    <p:sldId id="396" r:id="rId15"/>
    <p:sldId id="398" r:id="rId16"/>
    <p:sldId id="334" r:id="rId17"/>
    <p:sldId id="418" r:id="rId18"/>
    <p:sldId id="349" r:id="rId19"/>
    <p:sldId id="399" r:id="rId20"/>
    <p:sldId id="350" r:id="rId21"/>
    <p:sldId id="400" r:id="rId22"/>
    <p:sldId id="392" r:id="rId23"/>
    <p:sldId id="338" r:id="rId24"/>
    <p:sldId id="386" r:id="rId25"/>
    <p:sldId id="351" r:id="rId26"/>
    <p:sldId id="420" r:id="rId27"/>
    <p:sldId id="421" r:id="rId28"/>
    <p:sldId id="352" r:id="rId29"/>
    <p:sldId id="354" r:id="rId30"/>
    <p:sldId id="353" r:id="rId31"/>
    <p:sldId id="343" r:id="rId32"/>
    <p:sldId id="355" r:id="rId33"/>
    <p:sldId id="344" r:id="rId34"/>
    <p:sldId id="356" r:id="rId35"/>
    <p:sldId id="401" r:id="rId36"/>
    <p:sldId id="361" r:id="rId37"/>
    <p:sldId id="403" r:id="rId38"/>
    <p:sldId id="404" r:id="rId39"/>
    <p:sldId id="405" r:id="rId40"/>
    <p:sldId id="410" r:id="rId41"/>
    <p:sldId id="306" r:id="rId42"/>
    <p:sldId id="406" r:id="rId43"/>
    <p:sldId id="407" r:id="rId44"/>
    <p:sldId id="408" r:id="rId45"/>
    <p:sldId id="409" r:id="rId46"/>
    <p:sldId id="411" r:id="rId47"/>
    <p:sldId id="281" r:id="rId48"/>
    <p:sldId id="367" r:id="rId49"/>
    <p:sldId id="368" r:id="rId50"/>
    <p:sldId id="415" r:id="rId51"/>
    <p:sldId id="416" r:id="rId52"/>
    <p:sldId id="369" r:id="rId53"/>
    <p:sldId id="370" r:id="rId54"/>
    <p:sldId id="371" r:id="rId55"/>
    <p:sldId id="393" r:id="rId56"/>
    <p:sldId id="372" r:id="rId57"/>
    <p:sldId id="412" r:id="rId58"/>
    <p:sldId id="379" r:id="rId59"/>
    <p:sldId id="380" r:id="rId60"/>
    <p:sldId id="376" r:id="rId61"/>
    <p:sldId id="383" r:id="rId62"/>
    <p:sldId id="384" r:id="rId63"/>
    <p:sldId id="413" r:id="rId64"/>
    <p:sldId id="419" r:id="rId65"/>
    <p:sldId id="417" r:id="rId66"/>
    <p:sldId id="414" r:id="rId67"/>
    <p:sldId id="385" r:id="rId68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59EF"/>
    <a:srgbClr val="5AE6E3"/>
    <a:srgbClr val="D34817"/>
    <a:srgbClr val="6BD57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38" autoAdjust="0"/>
    <p:restoredTop sz="94242" autoAdjust="0"/>
  </p:normalViewPr>
  <p:slideViewPr>
    <p:cSldViewPr>
      <p:cViewPr>
        <p:scale>
          <a:sx n="66" d="100"/>
          <a:sy n="66" d="100"/>
        </p:scale>
        <p:origin x="-1974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A25F09-07E7-462C-B6CA-42D8DD342868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04FE41-F096-480A-8DBC-C7E151A2A3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1D21A-4E0B-45FC-A9A4-276A4555410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62A764F-8067-4C81-8A5B-C44AB4BF38B6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Скругленный прямоугольник 12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6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10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739D-A368-42B6-BA97-05EA8C326C93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3399078-6CA7-49D2-A3A4-1585DF592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666F8-9718-48AE-A432-D3379A5862E4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AFC9E-2717-4615-A119-A7D2BE29D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810000" cy="2209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447800"/>
            <a:ext cx="3810000" cy="2209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3810000"/>
            <a:ext cx="3810000" cy="2209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800" y="3810000"/>
            <a:ext cx="3810000" cy="2209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33358-9E83-4EBD-95BE-98CEEE3D62AD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C9570-F2AB-47B2-B77C-EC689D1A2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D53CA6-7CCE-42FA-934B-102CEF77EEEA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F1E76B-FF2A-47D9-B79B-849E6E409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90772-72A8-457D-BCED-72E0F0402A72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C5F2B-95FF-4E25-A2AB-8D28EE678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6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7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8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97F4F-5573-495C-A492-82FB69E83537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DCAB5-0865-4957-A9D0-D7DCC585F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867AE-5A90-46C6-818D-4D9AC75E1E16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5273F-2885-420C-8BCB-490A2B7B9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F194-4145-4A33-B86E-94C7F467EDBA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CB68-D0EE-47EF-A025-2BCF8CD45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306E-B6C1-4B3A-B6FB-32F26F747825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0872E-3359-4865-82E2-5291DE514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5F14F-2855-4483-9D0D-D6E91AA2B9FC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A758-6D35-4584-98D7-DB5D69754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Скругленный прямоугольник 8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34156-B674-4072-80F5-017D78967A72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5131-F95F-4692-A104-90DE6833C9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DA78F-6785-43CF-ABFB-F0B1EE600DA3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0C8BB-E812-4AE6-B528-19AFC9213D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4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5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C05CA1-44A3-46EA-9676-2D1F81D3286F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3316116F-A8CC-45C6-86FB-D4F0687D92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5" r:id="rId2"/>
    <p:sldLayoutId id="2147483878" r:id="rId3"/>
    <p:sldLayoutId id="2147483874" r:id="rId4"/>
    <p:sldLayoutId id="2147483873" r:id="rId5"/>
    <p:sldLayoutId id="2147483872" r:id="rId6"/>
    <p:sldLayoutId id="2147483871" r:id="rId7"/>
    <p:sldLayoutId id="2147483879" r:id="rId8"/>
    <p:sldLayoutId id="2147483870" r:id="rId9"/>
    <p:sldLayoutId id="2147483869" r:id="rId10"/>
    <p:sldLayoutId id="2147483868" r:id="rId11"/>
    <p:sldLayoutId id="214748387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golovinoadm-umr.ru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619750"/>
          </a:xfrm>
          <a:prstGeom prst="rect">
            <a:avLst/>
          </a:prstGeom>
          <a:noFill/>
        </p:spPr>
      </p:pic>
      <p:sp>
        <p:nvSpPr>
          <p:cNvPr id="10243" name="Прямоугольник 7"/>
          <p:cNvSpPr>
            <a:spLocks noChangeArrowheads="1"/>
          </p:cNvSpPr>
          <p:nvPr/>
        </p:nvSpPr>
        <p:spPr bwMode="auto">
          <a:xfrm>
            <a:off x="684213" y="1557338"/>
            <a:ext cx="78486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</a:rPr>
              <a:t>Отчет о работе Администрации поселения</a:t>
            </a:r>
            <a:endParaRPr lang="ru-RU" sz="5400" dirty="0">
              <a:latin typeface="Times New Roman" pitchFamily="18" charset="0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627313" y="5661025"/>
            <a:ext cx="4241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за 2016 год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1525588" y="188913"/>
            <a:ext cx="58086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FF0000"/>
                </a:solidFill>
              </a:rPr>
              <a:t>Головинское СП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468313" y="207963"/>
            <a:ext cx="84248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 b="1">
                <a:solidFill>
                  <a:schemeClr val="accent1"/>
                </a:solidFill>
                <a:cs typeface="Times New Roman" pitchFamily="18" charset="0"/>
              </a:rPr>
              <a:t>Структура расходов бюджета поселения, %</a:t>
            </a:r>
            <a:endParaRPr lang="ru-RU" sz="3200">
              <a:solidFill>
                <a:schemeClr val="accent1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513" name="Group 417"/>
          <p:cNvGraphicFramePr>
            <a:graphicFrameLocks noGrp="1"/>
          </p:cNvGraphicFramePr>
          <p:nvPr/>
        </p:nvGraphicFramePr>
        <p:xfrm>
          <a:off x="468313" y="981075"/>
          <a:ext cx="8135937" cy="5466082"/>
        </p:xfrm>
        <a:graphic>
          <a:graphicData uri="http://schemas.openxmlformats.org/drawingml/2006/table">
            <a:tbl>
              <a:tblPr/>
              <a:tblGrid>
                <a:gridCol w="3959225"/>
                <a:gridCol w="865187"/>
                <a:gridCol w="792163"/>
                <a:gridCol w="1468437"/>
                <a:gridCol w="1050925"/>
              </a:tblGrid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2015 году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4 658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4 391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4 276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9% от  бюджета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 деятельность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0,1% от бюджета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оборона, воинский учет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0,4% от бюджета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 (дорожное хозяйство, кадастровые работы)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10 042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7 254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9 075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19% от  бюджета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 (уличное освещение,  вывоз мусора, ликвидация свалок, коммунальное хозяйство-баня, переселение из ветхого фонда)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19 791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14235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20 287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43% от  бюджета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Образование- работа с молодежью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0.6% от  бюджета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13 178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13 178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25% от  бюджета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 - муниципальная пенсия, оказание материальной помощи при пожаре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732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16% от бюджета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Увеличилось  в 4,6раз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Перечисление другим бюджетам бюджетной системы РФ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14 418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49 992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38 439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46 754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ChangeArrowheads="1"/>
          </p:cNvSpPr>
          <p:nvPr/>
        </p:nvSpPr>
        <p:spPr bwMode="auto">
          <a:xfrm>
            <a:off x="468313" y="207963"/>
            <a:ext cx="84248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 b="1">
                <a:solidFill>
                  <a:schemeClr val="accent1"/>
                </a:solidFill>
                <a:cs typeface="Times New Roman" pitchFamily="18" charset="0"/>
              </a:rPr>
              <a:t>Структура расходов бюджета поселения, %</a:t>
            </a:r>
            <a:endParaRPr lang="ru-RU" sz="3200">
              <a:solidFill>
                <a:schemeClr val="accent1"/>
              </a:solidFill>
            </a:endParaRPr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6278" name="Rectangle 86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6277" name="Object 85"/>
          <p:cNvGraphicFramePr>
            <a:graphicFrameLocks noChangeAspect="1"/>
          </p:cNvGraphicFramePr>
          <p:nvPr/>
        </p:nvGraphicFramePr>
        <p:xfrm>
          <a:off x="0" y="1454150"/>
          <a:ext cx="9144000" cy="3354388"/>
        </p:xfrm>
        <a:graphic>
          <a:graphicData uri="http://schemas.openxmlformats.org/presentationml/2006/ole">
            <p:oleObj spid="_x0000_s136277" name="Диаграмма" r:id="rId3" imgW="5162449" imgH="1828868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"/>
          <p:cNvSpPr>
            <a:spLocks noChangeArrowheads="1"/>
          </p:cNvSpPr>
          <p:nvPr/>
        </p:nvSpPr>
        <p:spPr bwMode="auto">
          <a:xfrm>
            <a:off x="0" y="23812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  <a:cs typeface="Times New Roman" pitchFamily="18" charset="0"/>
              </a:rPr>
              <a:t>СОЦИАЛЬНО-ОБЩЕСТВЕННАЯ ДЕЯТЕЛЬНОСТЬ</a:t>
            </a:r>
            <a:endParaRPr lang="ru-RU" sz="2800">
              <a:solidFill>
                <a:schemeClr val="accent1"/>
              </a:solidFill>
            </a:endParaRP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9350" name="Rectangle 86"/>
          <p:cNvSpPr>
            <a:spLocks noChangeArrowheads="1"/>
          </p:cNvSpPr>
          <p:nvPr/>
        </p:nvSpPr>
        <p:spPr bwMode="auto">
          <a:xfrm>
            <a:off x="250825" y="692150"/>
            <a:ext cx="8893175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/>
              <a:t>За 2016 год поступило:</a:t>
            </a:r>
          </a:p>
          <a:p>
            <a:pPr algn="l"/>
            <a:r>
              <a:rPr lang="ru-RU" sz="2400"/>
              <a:t>- </a:t>
            </a:r>
            <a:r>
              <a:rPr lang="ru-RU" sz="2400" b="1">
                <a:solidFill>
                  <a:schemeClr val="accent1"/>
                </a:solidFill>
              </a:rPr>
              <a:t>1614</a:t>
            </a:r>
            <a:r>
              <a:rPr lang="ru-RU" sz="2400"/>
              <a:t>  различных по содержанию писем, в том числе с запросами о предоставлении информации, отчетов; </a:t>
            </a:r>
          </a:p>
          <a:p>
            <a:pPr algn="l"/>
            <a:r>
              <a:rPr lang="ru-RU" sz="2400"/>
              <a:t> - оформлено </a:t>
            </a:r>
            <a:r>
              <a:rPr lang="ru-RU" sz="2400" b="1">
                <a:solidFill>
                  <a:schemeClr val="accent1"/>
                </a:solidFill>
              </a:rPr>
              <a:t>1077</a:t>
            </a:r>
            <a:r>
              <a:rPr lang="ru-RU" sz="2400"/>
              <a:t> исходящих ответов; </a:t>
            </a:r>
          </a:p>
          <a:p>
            <a:pPr algn="l"/>
            <a:r>
              <a:rPr lang="ru-RU" sz="2400"/>
              <a:t> - выдано </a:t>
            </a:r>
            <a:r>
              <a:rPr lang="ru-RU" sz="2400" b="1">
                <a:solidFill>
                  <a:schemeClr val="accent1"/>
                </a:solidFill>
              </a:rPr>
              <a:t>1155</a:t>
            </a:r>
            <a:r>
              <a:rPr lang="ru-RU" sz="2400"/>
              <a:t> справок различного рода; </a:t>
            </a:r>
          </a:p>
          <a:p>
            <a:pPr algn="l"/>
            <a:r>
              <a:rPr lang="ru-RU" sz="2400"/>
              <a:t> - выпущено </a:t>
            </a:r>
            <a:r>
              <a:rPr lang="ru-RU" sz="2400" b="1">
                <a:solidFill>
                  <a:schemeClr val="accent1"/>
                </a:solidFill>
              </a:rPr>
              <a:t>8</a:t>
            </a:r>
            <a:r>
              <a:rPr lang="ru-RU" sz="2400"/>
              <a:t> номеров Информационного вестника Головинского СП тиражом 400 экземпляров; </a:t>
            </a:r>
          </a:p>
          <a:p>
            <a:pPr algn="l"/>
            <a:r>
              <a:rPr lang="ru-RU" sz="2400"/>
              <a:t>-  функционирует  сайт Администрации Головинского  сельского поселения </a:t>
            </a:r>
            <a:r>
              <a:rPr lang="ru-RU" sz="2400" b="1">
                <a:solidFill>
                  <a:schemeClr val="accent1"/>
                </a:solidFill>
                <a:hlinkClick r:id="rId2"/>
              </a:rPr>
              <a:t>http://golovinoadm-umr.ru</a:t>
            </a:r>
            <a:r>
              <a:rPr lang="ru-RU" sz="2400" b="1">
                <a:solidFill>
                  <a:schemeClr val="accent1"/>
                </a:solidFill>
              </a:rPr>
              <a:t>;</a:t>
            </a:r>
          </a:p>
          <a:p>
            <a:pPr algn="l"/>
            <a:r>
              <a:rPr lang="ru-RU" sz="2400"/>
              <a:t> - регулярно формируются списки на получение газа населением;  </a:t>
            </a:r>
          </a:p>
          <a:p>
            <a:pPr algn="l"/>
            <a:r>
              <a:rPr lang="ru-RU" sz="2400"/>
              <a:t> -  организовано </a:t>
            </a:r>
            <a:r>
              <a:rPr lang="ru-RU" sz="2400" b="1">
                <a:solidFill>
                  <a:schemeClr val="accent1"/>
                </a:solidFill>
              </a:rPr>
              <a:t>9</a:t>
            </a:r>
            <a:r>
              <a:rPr lang="ru-RU" sz="2400"/>
              <a:t> социальных выездов по населенным пунктам поселения  «Данко»;</a:t>
            </a:r>
          </a:p>
          <a:p>
            <a:pPr algn="l"/>
            <a:r>
              <a:rPr lang="ru-RU" sz="2400"/>
              <a:t>- </a:t>
            </a:r>
            <a:r>
              <a:rPr lang="ru-RU" sz="2400">
                <a:solidFill>
                  <a:schemeClr val="accent1"/>
                </a:solidFill>
              </a:rPr>
              <a:t>12</a:t>
            </a:r>
            <a:r>
              <a:rPr lang="ru-RU" sz="2400"/>
              <a:t> выездов с ветеринарной службой.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/>
          <p:cNvSpPr>
            <a:spLocks noChangeArrowheads="1"/>
          </p:cNvSpPr>
          <p:nvPr/>
        </p:nvSpPr>
        <p:spPr bwMode="auto">
          <a:xfrm>
            <a:off x="0" y="1809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  <a:cs typeface="Times New Roman" pitchFamily="18" charset="0"/>
              </a:rPr>
              <a:t>СОЦИАЛЬНО-ОБЩЕСТВЕННАЯ ДЕЯТЕЛЬНОСТЬ</a:t>
            </a:r>
            <a:endParaRPr lang="ru-RU" sz="2800">
              <a:solidFill>
                <a:schemeClr val="accent1"/>
              </a:solidFill>
            </a:endParaRP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250825" y="692150"/>
            <a:ext cx="8893175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2000" b="1" i="1" u="sng"/>
              <a:t>На основании заявлений - </a:t>
            </a:r>
            <a:r>
              <a:rPr lang="ru-RU"/>
              <a:t> </a:t>
            </a:r>
            <a:r>
              <a:rPr lang="ru-RU" sz="2000"/>
              <a:t>(</a:t>
            </a:r>
            <a:r>
              <a:rPr lang="ru-RU" sz="2000" b="1">
                <a:solidFill>
                  <a:schemeClr val="accent1"/>
                </a:solidFill>
              </a:rPr>
              <a:t>20</a:t>
            </a:r>
            <a:r>
              <a:rPr lang="ru-RU" sz="2000"/>
              <a:t> письменных обращений граждан):</a:t>
            </a:r>
            <a:endParaRPr lang="ru-RU" sz="2000" b="1" i="1" u="sng"/>
          </a:p>
          <a:p>
            <a:pPr algn="l"/>
            <a:r>
              <a:rPr lang="ru-RU" sz="2000" b="1"/>
              <a:t>- оказана материальная помощь в связи с пожаром в размере 8 тысяч рублей.   </a:t>
            </a:r>
          </a:p>
          <a:p>
            <a:pPr algn="l"/>
            <a:r>
              <a:rPr lang="ru-RU" sz="2000" b="1"/>
              <a:t>- решен вопрос с движением школьного автобуса в д.Хомутово;</a:t>
            </a:r>
          </a:p>
          <a:p>
            <a:pPr algn="l"/>
            <a:r>
              <a:rPr lang="ru-RU" sz="2000" b="1"/>
              <a:t>- прогрейдирована дорога по д. Сумы; до д.Родичево, д.Княжево, д.Мильцево;</a:t>
            </a:r>
          </a:p>
          <a:p>
            <a:pPr algn="l"/>
            <a:r>
              <a:rPr lang="ru-RU" sz="2000" b="1"/>
              <a:t>- отремонтирована дорога по деревне Васильево;</a:t>
            </a:r>
          </a:p>
          <a:p>
            <a:pPr algn="l"/>
            <a:r>
              <a:rPr lang="ru-RU" sz="2000" b="1"/>
              <a:t>- осуществлялись выезды специалиста по земельным вопросам вместе со специалистами Росреестра для уточнения границ земельных участков;</a:t>
            </a:r>
          </a:p>
          <a:p>
            <a:pPr algn="l"/>
            <a:r>
              <a:rPr lang="ru-RU" sz="2000" b="1"/>
              <a:t>- спилены деревья, угрожающие линии электропередач в с. Воздвиженское, д.Терютино;</a:t>
            </a:r>
          </a:p>
          <a:p>
            <a:pPr algn="l"/>
            <a:r>
              <a:rPr lang="ru-RU" sz="2000" b="1"/>
              <a:t>- оказана помощь в наведении порядка у  дома, в котором долгое время не проживают  в д. Покровские Горки;</a:t>
            </a:r>
          </a:p>
          <a:p>
            <a:pPr algn="l"/>
            <a:r>
              <a:rPr lang="ru-RU" sz="2000" b="1"/>
              <a:t>- два гражданина устроены в дома социального ухода;</a:t>
            </a:r>
          </a:p>
          <a:p>
            <a:pPr algn="l"/>
            <a:r>
              <a:rPr lang="ru-RU" sz="2000" b="1"/>
              <a:t>- установлены дорожные знаки в д. Василево;</a:t>
            </a:r>
          </a:p>
          <a:p>
            <a:pPr algn="l"/>
            <a:r>
              <a:rPr lang="ru-RU" sz="2000" b="1"/>
              <a:t>- отремонтирована 3 очередь дороги Нетки-Семенково;</a:t>
            </a:r>
          </a:p>
          <a:p>
            <a:pPr algn="l"/>
            <a:r>
              <a:rPr lang="ru-RU" sz="2000" b="1"/>
              <a:t>- произведена спиловка обочин вдоль дороги и подсыпка дороги Головино – Якутино.</a:t>
            </a:r>
            <a:r>
              <a:rPr lang="ru-RU" sz="2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 noChangeArrowheads="1"/>
          </p:cNvSpPr>
          <p:nvPr/>
        </p:nvSpPr>
        <p:spPr bwMode="auto">
          <a:xfrm>
            <a:off x="0" y="1508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 b="1">
                <a:solidFill>
                  <a:schemeClr val="accent1"/>
                </a:solidFill>
                <a:cs typeface="Times New Roman" pitchFamily="18" charset="0"/>
              </a:rPr>
              <a:t>Паспортно-визовая деятельность</a:t>
            </a:r>
            <a:endParaRPr lang="ru-RU" sz="3200">
              <a:solidFill>
                <a:schemeClr val="accent1"/>
              </a:solidFill>
            </a:endParaRP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41317" name="Picture 5" descr="SAM_52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836613"/>
            <a:ext cx="7704137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"/>
          <p:cNvSpPr>
            <a:spLocks noChangeArrowheads="1"/>
          </p:cNvSpPr>
          <p:nvPr/>
        </p:nvSpPr>
        <p:spPr bwMode="auto">
          <a:xfrm>
            <a:off x="179388" y="180975"/>
            <a:ext cx="89646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  <a:cs typeface="Times New Roman" pitchFamily="18" charset="0"/>
              </a:rPr>
              <a:t>ЗЕМЕЛЬНО – ИМУЩЕСТВЕННЫЕ ОТНОШЕНИЯ</a:t>
            </a:r>
            <a:endParaRPr lang="ru-RU" sz="2800">
              <a:solidFill>
                <a:schemeClr val="accent1"/>
              </a:solidFill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0" y="558800"/>
            <a:ext cx="8713788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49263" algn="l"/>
            <a:r>
              <a:rPr lang="ru-RU" sz="2400"/>
              <a:t>- согласовано </a:t>
            </a:r>
            <a:r>
              <a:rPr lang="ru-RU" sz="2400">
                <a:solidFill>
                  <a:schemeClr val="accent1"/>
                </a:solidFill>
              </a:rPr>
              <a:t>63</a:t>
            </a:r>
            <a:r>
              <a:rPr lang="ru-RU" sz="2400"/>
              <a:t> заявления для выдела земельных участков на все виды пользования;</a:t>
            </a:r>
          </a:p>
          <a:p>
            <a:pPr indent="449263" algn="l">
              <a:buFontTx/>
              <a:buChar char="-"/>
            </a:pPr>
            <a:r>
              <a:rPr lang="ru-RU" sz="2400"/>
              <a:t>Продано из земель населенных пунктов: </a:t>
            </a:r>
            <a:r>
              <a:rPr lang="ru-RU" sz="2400">
                <a:solidFill>
                  <a:schemeClr val="accent1"/>
                </a:solidFill>
              </a:rPr>
              <a:t>12</a:t>
            </a:r>
            <a:r>
              <a:rPr lang="ru-RU" sz="2400"/>
              <a:t> земельных  участков, в том числе </a:t>
            </a:r>
            <a:r>
              <a:rPr lang="ru-RU" sz="2400">
                <a:solidFill>
                  <a:schemeClr val="accent1"/>
                </a:solidFill>
              </a:rPr>
              <a:t>5</a:t>
            </a:r>
            <a:r>
              <a:rPr lang="ru-RU" sz="2400"/>
              <a:t> земельных участков в собственность  с аукциона, 3 земельных участков без торгов, общей площадью </a:t>
            </a:r>
            <a:r>
              <a:rPr lang="ru-RU" sz="2400">
                <a:solidFill>
                  <a:schemeClr val="accent1"/>
                </a:solidFill>
              </a:rPr>
              <a:t>14 256</a:t>
            </a:r>
            <a:r>
              <a:rPr lang="ru-RU" sz="2400"/>
              <a:t> кв.м. </a:t>
            </a:r>
          </a:p>
          <a:p>
            <a:pPr indent="449263" algn="l">
              <a:buFontTx/>
              <a:buChar char="-"/>
            </a:pPr>
            <a:r>
              <a:rPr lang="ru-RU" sz="2400"/>
              <a:t> Общий  доход в бюджет района – </a:t>
            </a:r>
            <a:r>
              <a:rPr lang="ru-RU" sz="2400">
                <a:solidFill>
                  <a:schemeClr val="accent1"/>
                </a:solidFill>
              </a:rPr>
              <a:t>2 261 199,98</a:t>
            </a:r>
            <a:r>
              <a:rPr lang="ru-RU" sz="2400"/>
              <a:t> рублей. </a:t>
            </a:r>
          </a:p>
          <a:p>
            <a:pPr indent="449263" algn="l"/>
            <a:r>
              <a:rPr lang="ru-RU" sz="2400"/>
              <a:t>- Заключено договоров аренды на земельные участки - </a:t>
            </a:r>
            <a:r>
              <a:rPr lang="ru-RU" sz="2400">
                <a:solidFill>
                  <a:schemeClr val="accent1"/>
                </a:solidFill>
              </a:rPr>
              <a:t>14</a:t>
            </a:r>
            <a:r>
              <a:rPr lang="ru-RU" sz="2400"/>
              <a:t> ед., в том числе </a:t>
            </a:r>
            <a:r>
              <a:rPr lang="ru-RU" sz="2400">
                <a:solidFill>
                  <a:schemeClr val="accent1"/>
                </a:solidFill>
              </a:rPr>
              <a:t>7 </a:t>
            </a:r>
            <a:r>
              <a:rPr lang="ru-RU" sz="2400"/>
              <a:t>по результатам аукциона и </a:t>
            </a:r>
            <a:r>
              <a:rPr lang="ru-RU" sz="2400">
                <a:solidFill>
                  <a:schemeClr val="accent1"/>
                </a:solidFill>
              </a:rPr>
              <a:t>7</a:t>
            </a:r>
            <a:r>
              <a:rPr lang="ru-RU" sz="2400"/>
              <a:t> без торгов, общей площадью </a:t>
            </a:r>
            <a:r>
              <a:rPr lang="ru-RU" sz="2400">
                <a:solidFill>
                  <a:schemeClr val="accent1"/>
                </a:solidFill>
              </a:rPr>
              <a:t>26 363</a:t>
            </a:r>
            <a:r>
              <a:rPr lang="ru-RU" sz="2400"/>
              <a:t> кв.м.</a:t>
            </a:r>
          </a:p>
          <a:p>
            <a:pPr indent="449263" algn="l"/>
            <a:r>
              <a:rPr lang="ru-RU" sz="2400"/>
              <a:t>- получили разрешение на строительство жилых домов - </a:t>
            </a:r>
            <a:r>
              <a:rPr lang="ru-RU" sz="2400">
                <a:solidFill>
                  <a:schemeClr val="accent1"/>
                </a:solidFill>
              </a:rPr>
              <a:t>11</a:t>
            </a:r>
            <a:r>
              <a:rPr lang="ru-RU" sz="2400"/>
              <a:t> человек. </a:t>
            </a:r>
          </a:p>
          <a:p>
            <a:pPr indent="449263" algn="l">
              <a:buFontTx/>
              <a:buChar char="-"/>
            </a:pPr>
            <a:r>
              <a:rPr lang="ru-RU" sz="2400"/>
              <a:t>Завершено строительство домов и ввели в эксплуатацию -</a:t>
            </a:r>
            <a:r>
              <a:rPr lang="ru-RU" sz="2400">
                <a:solidFill>
                  <a:schemeClr val="accent1"/>
                </a:solidFill>
              </a:rPr>
              <a:t>1</a:t>
            </a:r>
            <a:r>
              <a:rPr lang="ru-RU" sz="2400" b="1"/>
              <a:t> </a:t>
            </a:r>
            <a:r>
              <a:rPr lang="ru-RU" sz="2400"/>
              <a:t>домовладение общей площадью  </a:t>
            </a:r>
            <a:r>
              <a:rPr lang="ru-RU" sz="2400">
                <a:solidFill>
                  <a:schemeClr val="accent1"/>
                </a:solidFill>
              </a:rPr>
              <a:t>39,9</a:t>
            </a:r>
            <a:r>
              <a:rPr lang="ru-RU" sz="2400"/>
              <a:t> кв.м.</a:t>
            </a:r>
          </a:p>
          <a:p>
            <a:pPr indent="449263" algn="l">
              <a:buFontTx/>
              <a:buChar char="-"/>
            </a:pPr>
            <a:r>
              <a:rPr lang="ru-RU" sz="2400"/>
              <a:t> Получили консультацию - </a:t>
            </a:r>
            <a:r>
              <a:rPr lang="ru-RU" sz="2400">
                <a:solidFill>
                  <a:schemeClr val="accent1"/>
                </a:solidFill>
              </a:rPr>
              <a:t>100</a:t>
            </a:r>
            <a:r>
              <a:rPr lang="ru-RU" sz="2400"/>
              <a:t> жителей.</a:t>
            </a:r>
          </a:p>
          <a:p>
            <a:pPr indent="449263" algn="l">
              <a:buFontTx/>
              <a:buChar char="-"/>
            </a:pPr>
            <a:r>
              <a:rPr lang="ru-RU" sz="2400"/>
              <a:t> Количество отказов от земли – </a:t>
            </a:r>
            <a:r>
              <a:rPr lang="ru-RU" sz="2400">
                <a:solidFill>
                  <a:schemeClr val="accent1"/>
                </a:solidFill>
              </a:rPr>
              <a:t>40</a:t>
            </a:r>
            <a:r>
              <a:rPr lang="ru-RU" sz="2400"/>
              <a:t> жителей (2015 год - </a:t>
            </a:r>
            <a:r>
              <a:rPr lang="ru-RU" sz="2400">
                <a:solidFill>
                  <a:schemeClr val="accent1"/>
                </a:solidFill>
              </a:rPr>
              <a:t>42 </a:t>
            </a:r>
            <a:r>
              <a:rPr lang="ru-RU" sz="2400"/>
              <a:t>жителя)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2\Desktop\презент\колодец Клим\IMG_9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5944" cy="3214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12\Desktop\презент\прилуки 2014\IMG_5701.JPG"/>
          <p:cNvPicPr>
            <a:picLocks noChangeAspect="1" noChangeArrowheads="1"/>
          </p:cNvPicPr>
          <p:nvPr/>
        </p:nvPicPr>
        <p:blipFill>
          <a:blip r:embed="rId3" cstate="print"/>
          <a:srcRect l="15625" t="6250" r="4166"/>
          <a:stretch>
            <a:fillRect/>
          </a:stretch>
        </p:blipFill>
        <p:spPr bwMode="auto">
          <a:xfrm rot="16200000">
            <a:off x="5229217" y="485791"/>
            <a:ext cx="4400573" cy="34289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79388" y="3154363"/>
            <a:ext cx="56880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ru-RU" sz="2400" b="1" i="1"/>
              <a:t>Всего с </a:t>
            </a:r>
            <a:r>
              <a:rPr lang="ru-RU" sz="2400" b="1" i="1">
                <a:solidFill>
                  <a:schemeClr val="accent1"/>
                </a:solidFill>
              </a:rPr>
              <a:t>2006 года</a:t>
            </a:r>
            <a:r>
              <a:rPr lang="ru-RU" sz="2400" b="1" i="1"/>
              <a:t> по </a:t>
            </a:r>
            <a:r>
              <a:rPr lang="ru-RU" sz="2400" b="1" i="1">
                <a:solidFill>
                  <a:schemeClr val="accent1"/>
                </a:solidFill>
              </a:rPr>
              <a:t>2015 год</a:t>
            </a:r>
            <a:r>
              <a:rPr lang="ru-RU" sz="2400" b="1" i="1"/>
              <a:t> построено </a:t>
            </a:r>
            <a:r>
              <a:rPr lang="ru-RU" sz="2400" b="1" i="1">
                <a:solidFill>
                  <a:schemeClr val="accent1"/>
                </a:solidFill>
              </a:rPr>
              <a:t>79 </a:t>
            </a:r>
            <a:r>
              <a:rPr lang="ru-RU" sz="2400" b="1" i="1"/>
              <a:t>колодцев</a:t>
            </a:r>
          </a:p>
        </p:txBody>
      </p:sp>
      <p:graphicFrame>
        <p:nvGraphicFramePr>
          <p:cNvPr id="15494" name="Group 134"/>
          <p:cNvGraphicFramePr>
            <a:graphicFrameLocks noGrp="1"/>
          </p:cNvGraphicFramePr>
          <p:nvPr/>
        </p:nvGraphicFramePr>
        <p:xfrm>
          <a:off x="468313" y="4292600"/>
          <a:ext cx="8496300" cy="2590800"/>
        </p:xfrm>
        <a:graphic>
          <a:graphicData uri="http://schemas.openxmlformats.org/drawingml/2006/table">
            <a:tbl>
              <a:tblPr/>
              <a:tblGrid>
                <a:gridCol w="2300287"/>
                <a:gridCol w="1179513"/>
                <a:gridCol w="1181100"/>
                <a:gridCol w="885825"/>
                <a:gridCol w="1179512"/>
                <a:gridCol w="1770063"/>
              </a:tblGrid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за четыре года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колодцев - ед./сумма, тыс.руб.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1 472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592.6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796.9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83.073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714,6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5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колодцев - ед./сумма, тыс.руб.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43.9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mbria" pitchFamily="18" charset="0"/>
                        </a:rPr>
                        <a:t>1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6.0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49.9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/>
          </p:cNvSpPr>
          <p:nvPr>
            <p:ph type="title"/>
          </p:nvPr>
        </p:nvSpPr>
        <p:spPr>
          <a:xfrm>
            <a:off x="323850" y="0"/>
            <a:ext cx="8640763" cy="69215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2400" b="1" smtClean="0">
                <a:solidFill>
                  <a:schemeClr val="accent1"/>
                </a:solidFill>
                <a:latin typeface="Arial" charset="0"/>
              </a:rPr>
              <a:t>СПРАВКА:</a:t>
            </a:r>
          </a:p>
        </p:txBody>
      </p:sp>
      <p:sp>
        <p:nvSpPr>
          <p:cNvPr id="166915" name="Rectangle 3"/>
          <p:cNvSpPr>
            <a:spLocks noGrp="1"/>
          </p:cNvSpPr>
          <p:nvPr>
            <p:ph type="body" idx="1"/>
          </p:nvPr>
        </p:nvSpPr>
        <p:spPr>
          <a:xfrm>
            <a:off x="323850" y="765175"/>
            <a:ext cx="8569325" cy="86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 smtClean="0"/>
              <a:t> 59,3 км линий холодного водоснабжения, </a:t>
            </a:r>
          </a:p>
          <a:p>
            <a:pPr>
              <a:lnSpc>
                <a:spcPct val="80000"/>
              </a:lnSpc>
            </a:pPr>
            <a:r>
              <a:rPr lang="ru-RU" sz="2400" b="1" smtClean="0"/>
              <a:t>  36 артезианских скважин</a:t>
            </a:r>
          </a:p>
        </p:txBody>
      </p:sp>
      <p:pic>
        <p:nvPicPr>
          <p:cNvPr id="166916" name="Picture 4" descr="IMG_26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7613650" cy="5078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179388" y="260350"/>
            <a:ext cx="8713787" cy="1368425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chemeClr val="accent1"/>
                </a:solidFill>
              </a:rPr>
              <a:t>Всего</a:t>
            </a:r>
            <a:r>
              <a:rPr lang="ru-RU" sz="3200" smtClean="0">
                <a:solidFill>
                  <a:schemeClr val="accent1"/>
                </a:solidFill>
              </a:rPr>
              <a:t> </a:t>
            </a:r>
            <a:r>
              <a:rPr lang="ru-RU" sz="3200" b="1" smtClean="0">
                <a:solidFill>
                  <a:schemeClr val="accent1"/>
                </a:solidFill>
              </a:rPr>
              <a:t>дорог поселения, т.е. внутри населенных пунктов - </a:t>
            </a:r>
            <a:r>
              <a:rPr lang="ru-RU" sz="3200" b="1" i="1" smtClean="0">
                <a:solidFill>
                  <a:schemeClr val="accent1"/>
                </a:solidFill>
              </a:rPr>
              <a:t>224</a:t>
            </a:r>
            <a:r>
              <a:rPr lang="ru-RU" sz="3200" b="1" smtClean="0">
                <a:solidFill>
                  <a:schemeClr val="accent1"/>
                </a:solidFill>
              </a:rPr>
              <a:t> км. </a:t>
            </a:r>
            <a:br>
              <a:rPr lang="ru-RU" sz="3200" b="1" smtClean="0">
                <a:solidFill>
                  <a:schemeClr val="accent1"/>
                </a:solidFill>
              </a:rPr>
            </a:br>
            <a:r>
              <a:rPr lang="ru-RU" sz="3200" b="1" smtClean="0">
                <a:solidFill>
                  <a:schemeClr val="accent1"/>
                </a:solidFill>
              </a:rPr>
              <a:t>Дорог Угличского МР - </a:t>
            </a:r>
            <a:r>
              <a:rPr lang="ru-RU" sz="3200" b="1" i="1" smtClean="0">
                <a:solidFill>
                  <a:schemeClr val="accent1"/>
                </a:solidFill>
              </a:rPr>
              <a:t>54.641 км</a:t>
            </a:r>
          </a:p>
        </p:txBody>
      </p:sp>
      <p:graphicFrame>
        <p:nvGraphicFramePr>
          <p:cNvPr id="78148" name="Group 324"/>
          <p:cNvGraphicFramePr>
            <a:graphicFrameLocks noGrp="1"/>
          </p:cNvGraphicFramePr>
          <p:nvPr>
            <p:ph idx="1"/>
          </p:nvPr>
        </p:nvGraphicFramePr>
        <p:xfrm>
          <a:off x="250825" y="1484313"/>
          <a:ext cx="8893175" cy="5094289"/>
        </p:xfrm>
        <a:graphic>
          <a:graphicData uri="http://schemas.openxmlformats.org/drawingml/2006/table">
            <a:tbl>
              <a:tblPr/>
              <a:tblGrid>
                <a:gridCol w="3168650"/>
                <a:gridCol w="1800225"/>
                <a:gridCol w="2089150"/>
                <a:gridCol w="1835150"/>
              </a:tblGrid>
              <a:tr h="1154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финансирования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т.ч.: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10 042,5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7 094,7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9 074,8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Областные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804.6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1 902,0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85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Районные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660,7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570,9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6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поселения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7 201,0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4 893,0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5 031,5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4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 поселения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1 470,5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736,4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1 570,4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4392" name="Picture 8" descr="IMG_19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3213100"/>
            <a:ext cx="4859337" cy="3644900"/>
          </a:xfrm>
          <a:prstGeom prst="rect">
            <a:avLst/>
          </a:prstGeom>
          <a:noFill/>
        </p:spPr>
      </p:pic>
      <p:pic>
        <p:nvPicPr>
          <p:cNvPr id="144390" name="Picture 6" descr="IMG_18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7900" cy="3590925"/>
          </a:xfrm>
          <a:prstGeom prst="rect">
            <a:avLst/>
          </a:prstGeom>
          <a:noFill/>
        </p:spPr>
      </p:pic>
      <p:pic>
        <p:nvPicPr>
          <p:cNvPr id="144393" name="Picture 9" descr="IMG_07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3100"/>
            <a:ext cx="4787900" cy="3590925"/>
          </a:xfrm>
          <a:prstGeom prst="rect">
            <a:avLst/>
          </a:prstGeom>
          <a:noFill/>
        </p:spPr>
      </p:pic>
      <p:pic>
        <p:nvPicPr>
          <p:cNvPr id="144394" name="Picture 10" descr="IMG_07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0"/>
            <a:ext cx="4356100" cy="3267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323850" y="0"/>
            <a:ext cx="8640763" cy="69215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2400" b="1" smtClean="0">
                <a:solidFill>
                  <a:schemeClr val="accent1"/>
                </a:solidFill>
                <a:latin typeface="Arial" charset="0"/>
              </a:rPr>
              <a:t>СПРАВКА:</a:t>
            </a:r>
          </a:p>
        </p:txBody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>
          <a:xfrm>
            <a:off x="323850" y="765175"/>
            <a:ext cx="8569325" cy="59039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 smtClean="0"/>
              <a:t>-  9 церквей и часовня, в т.ч. 4 постоянно действующие;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- 5 сельскохозяйственных предприятий, 1 стабильно действующее крестьянское хозяйство; 1 ИП по дорожной деятельности; 4 предприятия по переработке с/х продукции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ЛПХ 386; 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- 4 школы, 4 детских сада;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- 1 амбулатория  врача общей практики, 6 фельдшерско-акушерских пункта;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психоневрологический интернат - д.Шишкино;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- 3  Дома культуры, 3 сельских клуба, 1 Центр досуга, 4 библиотеки;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- 2 базы отдыха;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- 14 магазинов;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</a:t>
            </a:r>
            <a:r>
              <a:rPr lang="ru-RU" sz="2000" b="1" i="1" smtClean="0"/>
              <a:t>Дорог  в границах населенных пунктов - 224 км. Дорог между населенными пунктами – 54.641 км;</a:t>
            </a:r>
            <a:endParaRPr lang="ru-RU" sz="2000" b="1" smtClean="0"/>
          </a:p>
          <a:p>
            <a:pPr>
              <a:lnSpc>
                <a:spcPct val="80000"/>
              </a:lnSpc>
            </a:pPr>
            <a:r>
              <a:rPr lang="ru-RU" sz="2000" b="1" smtClean="0"/>
              <a:t>- 59,3 км линий холодного водоснабжения, 36 артезианских скважин;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- 16 малых и больших рек.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на 01.01.2016- зарегистрировано 2632 человека;</a:t>
            </a:r>
          </a:p>
          <a:p>
            <a:pPr>
              <a:lnSpc>
                <a:spcPct val="80000"/>
              </a:lnSpc>
            </a:pPr>
            <a:r>
              <a:rPr lang="ru-RU" sz="2000" b="1" smtClean="0"/>
              <a:t>- постоянных домовладений 862.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0" y="18256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80975"/>
            <a:r>
              <a:rPr lang="ru-RU" b="1">
                <a:solidFill>
                  <a:schemeClr val="accent1"/>
                </a:solidFill>
              </a:rPr>
              <a:t>За счет средств Областной программы и софинансирования поселения выполнено – по  районным дорогам:</a:t>
            </a:r>
            <a:endParaRPr lang="ru-RU" b="1"/>
          </a:p>
        </p:txBody>
      </p:sp>
      <p:graphicFrame>
        <p:nvGraphicFramePr>
          <p:cNvPr id="81143" name="Group 247"/>
          <p:cNvGraphicFramePr>
            <a:graphicFrameLocks noGrp="1"/>
          </p:cNvGraphicFramePr>
          <p:nvPr/>
        </p:nvGraphicFramePr>
        <p:xfrm>
          <a:off x="179388" y="981075"/>
          <a:ext cx="8713787" cy="5403850"/>
        </p:xfrm>
        <a:graphic>
          <a:graphicData uri="http://schemas.openxmlformats.org/drawingml/2006/table">
            <a:tbl>
              <a:tblPr/>
              <a:tblGrid>
                <a:gridCol w="546100"/>
                <a:gridCol w="2333625"/>
                <a:gridCol w="1158875"/>
                <a:gridCol w="1793875"/>
                <a:gridCol w="1439862"/>
                <a:gridCol w="1441450"/>
              </a:tblGrid>
              <a:tr h="927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районных дорог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всего, тыс.руб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 средства областного бюджета, тыс.руб.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т.ч.средства из бюджета УМР, тыс.руб.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из областного бюджета, тыс.руб.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3 очереди участка дороги Нетки-Семенково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1 540,8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1398,6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142,2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участка а/д Подольцы-Ильинское 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очередь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802,3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594,5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участка а/д Подольцы-Ильинское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 очередь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1 334,3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1 200,8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1 200,8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участка а/д Подольцы - Ильинское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очередь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874,3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786,9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786,9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4 551,7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3 980,8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поступило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1 902,0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570,9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2 078,8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5412" name="Picture 4" descr="IMG_2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7900" cy="3590925"/>
          </a:xfrm>
          <a:prstGeom prst="rect">
            <a:avLst/>
          </a:prstGeom>
          <a:noFill/>
        </p:spPr>
      </p:pic>
      <p:pic>
        <p:nvPicPr>
          <p:cNvPr id="145413" name="Picture 5" descr="IMG_07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536950"/>
            <a:ext cx="4427537" cy="3321050"/>
          </a:xfrm>
          <a:prstGeom prst="rect">
            <a:avLst/>
          </a:prstGeom>
          <a:noFill/>
        </p:spPr>
      </p:pic>
      <p:pic>
        <p:nvPicPr>
          <p:cNvPr id="145414" name="Picture 6" descr="IMG_1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0"/>
            <a:ext cx="4427537" cy="3513138"/>
          </a:xfrm>
          <a:prstGeom prst="rect">
            <a:avLst/>
          </a:prstGeom>
          <a:noFill/>
        </p:spPr>
      </p:pic>
      <p:pic>
        <p:nvPicPr>
          <p:cNvPr id="145415" name="Picture 7" descr="IMG_07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08350"/>
            <a:ext cx="4732338" cy="3549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0" y="18256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80975"/>
            <a:r>
              <a:rPr lang="ru-RU" b="1">
                <a:solidFill>
                  <a:schemeClr val="accent1"/>
                </a:solidFill>
              </a:rPr>
              <a:t>За счет акцизов поселения и собственных средств поселения – дороги поселения:</a:t>
            </a:r>
            <a:endParaRPr lang="ru-RU" b="1"/>
          </a:p>
        </p:txBody>
      </p:sp>
      <p:sp>
        <p:nvSpPr>
          <p:cNvPr id="137270" name="Rectangle 54"/>
          <p:cNvSpPr>
            <a:spLocks noChangeArrowheads="1"/>
          </p:cNvSpPr>
          <p:nvPr/>
        </p:nvSpPr>
        <p:spPr bwMode="auto">
          <a:xfrm>
            <a:off x="179388" y="1027113"/>
            <a:ext cx="8964612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2000"/>
              <a:t>- ремонт улиц в Константиново – 896 м. – </a:t>
            </a:r>
            <a:r>
              <a:rPr lang="ru-RU" sz="2000" b="1"/>
              <a:t>1 611,8</a:t>
            </a:r>
            <a:r>
              <a:rPr lang="ru-RU" sz="2000"/>
              <a:t> тыс.рублей;</a:t>
            </a:r>
          </a:p>
          <a:p>
            <a:pPr algn="l"/>
            <a:r>
              <a:rPr lang="ru-RU" sz="2000"/>
              <a:t>- ремонт участков улиц в д.Ильинское – 571 м - </a:t>
            </a:r>
            <a:r>
              <a:rPr lang="ru-RU" sz="2000" b="1"/>
              <a:t>999,6</a:t>
            </a:r>
            <a:r>
              <a:rPr lang="ru-RU" sz="2000"/>
              <a:t> тыс.рублей;</a:t>
            </a:r>
          </a:p>
          <a:p>
            <a:pPr algn="l"/>
            <a:r>
              <a:rPr lang="ru-RU" sz="2000"/>
              <a:t>- ремонт улицы в д.Копылово – 530 м – </a:t>
            </a:r>
            <a:r>
              <a:rPr lang="ru-RU" sz="2000" b="1"/>
              <a:t>1 011.4</a:t>
            </a:r>
            <a:r>
              <a:rPr lang="ru-RU" sz="2000"/>
              <a:t> тыс.рублей;</a:t>
            </a:r>
          </a:p>
          <a:p>
            <a:pPr algn="l"/>
            <a:r>
              <a:rPr lang="ru-RU" sz="2000"/>
              <a:t>- ремонт въезда в д.Подольцы – 115 м - </a:t>
            </a:r>
            <a:r>
              <a:rPr lang="ru-RU" sz="2000" b="1"/>
              <a:t>509,0</a:t>
            </a:r>
            <a:r>
              <a:rPr lang="ru-RU" sz="2000"/>
              <a:t> тыс.рублей;</a:t>
            </a:r>
          </a:p>
          <a:p>
            <a:pPr algn="l"/>
            <a:r>
              <a:rPr lang="ru-RU" sz="2000"/>
              <a:t>- ремонт улиц и подъездных путей в д.Ильинское – 571 м – </a:t>
            </a:r>
            <a:r>
              <a:rPr lang="ru-RU" sz="2000" b="1"/>
              <a:t>355</a:t>
            </a:r>
            <a:r>
              <a:rPr lang="ru-RU" sz="2000"/>
              <a:t> тыс.рублей;</a:t>
            </a:r>
          </a:p>
          <a:p>
            <a:pPr algn="l"/>
            <a:r>
              <a:rPr lang="ru-RU" sz="2000"/>
              <a:t>- ремонт подъездного пути к д.Васильево – 700 м – </a:t>
            </a:r>
            <a:r>
              <a:rPr lang="ru-RU" sz="2000" b="1"/>
              <a:t>268.1</a:t>
            </a:r>
            <a:r>
              <a:rPr lang="ru-RU" sz="2000"/>
              <a:t> тыс.рублей;</a:t>
            </a:r>
          </a:p>
          <a:p>
            <a:pPr algn="l"/>
            <a:r>
              <a:rPr lang="ru-RU" sz="2000"/>
              <a:t>- ремонт дорожного покрытия Головино – Парово – 2,4 км - </a:t>
            </a:r>
            <a:r>
              <a:rPr lang="ru-RU" sz="2000" b="1"/>
              <a:t>198,7</a:t>
            </a:r>
            <a:r>
              <a:rPr lang="ru-RU" sz="2000"/>
              <a:t> тыс.рублей;</a:t>
            </a:r>
          </a:p>
          <a:p>
            <a:pPr algn="l"/>
            <a:r>
              <a:rPr lang="ru-RU" sz="2000"/>
              <a:t>- ремонт подъездного пути к противопожарному пруду в д.Плоски – </a:t>
            </a:r>
            <a:r>
              <a:rPr lang="ru-RU" sz="2000" b="1"/>
              <a:t>98,1</a:t>
            </a:r>
            <a:r>
              <a:rPr lang="ru-RU" sz="2000"/>
              <a:t> тыс.рублей;</a:t>
            </a:r>
          </a:p>
          <a:p>
            <a:pPr algn="l"/>
            <a:r>
              <a:rPr lang="ru-RU" sz="2000"/>
              <a:t>- расчистка дорог от снега и посыпка песком – 90,4 км – </a:t>
            </a:r>
            <a:r>
              <a:rPr lang="ru-RU" sz="2000" b="1"/>
              <a:t>1 263,7</a:t>
            </a:r>
            <a:r>
              <a:rPr lang="ru-RU" sz="2000"/>
              <a:t> тыс.рублей;</a:t>
            </a:r>
          </a:p>
          <a:p>
            <a:pPr algn="l"/>
            <a:r>
              <a:rPr lang="ru-RU" sz="2000"/>
              <a:t>- грейдирование дорог по д.Мильцево, Сумы, до дд.Родичево, Княжево  - </a:t>
            </a:r>
            <a:r>
              <a:rPr lang="ru-RU" sz="2000" b="1"/>
              <a:t>44,0</a:t>
            </a:r>
            <a:r>
              <a:rPr lang="ru-RU" sz="2000"/>
              <a:t> тыс.рублей</a:t>
            </a:r>
          </a:p>
          <a:p>
            <a:pPr algn="l"/>
            <a:r>
              <a:rPr lang="ru-RU" sz="2000"/>
              <a:t>- засыпка промоин в д.Сумы – </a:t>
            </a:r>
            <a:r>
              <a:rPr lang="ru-RU" sz="2000" b="1"/>
              <a:t>14,6</a:t>
            </a:r>
            <a:r>
              <a:rPr lang="ru-RU" sz="2000"/>
              <a:t> тыс.рублей;</a:t>
            </a:r>
          </a:p>
          <a:p>
            <a:pPr algn="l"/>
            <a:r>
              <a:rPr lang="ru-RU" sz="2000"/>
              <a:t>- составление смет на ремонт дорог и их экспертиза – </a:t>
            </a:r>
            <a:r>
              <a:rPr lang="ru-RU" sz="2000" b="1"/>
              <a:t>52,7</a:t>
            </a:r>
            <a:r>
              <a:rPr lang="ru-RU" sz="2000"/>
              <a:t> тыс.рублей.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7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21" name="Picture 13" descr="IMG_1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6450"/>
            <a:ext cx="4681538" cy="3511550"/>
          </a:xfrm>
          <a:prstGeom prst="rect">
            <a:avLst/>
          </a:prstGeom>
          <a:noFill/>
        </p:spPr>
      </p:pic>
      <p:pic>
        <p:nvPicPr>
          <p:cNvPr id="17422" name="Picture 14" descr="qoUD-99Qp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0"/>
            <a:ext cx="4716462" cy="3349625"/>
          </a:xfrm>
          <a:prstGeom prst="rect">
            <a:avLst/>
          </a:prstGeom>
          <a:noFill/>
        </p:spPr>
      </p:pic>
      <p:pic>
        <p:nvPicPr>
          <p:cNvPr id="17423" name="Picture 15" descr="IMG_13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6563" y="3184525"/>
            <a:ext cx="4897437" cy="3673475"/>
          </a:xfrm>
          <a:prstGeom prst="rect">
            <a:avLst/>
          </a:prstGeom>
          <a:noFill/>
        </p:spPr>
      </p:pic>
      <p:pic>
        <p:nvPicPr>
          <p:cNvPr id="17424" name="Picture 16" descr="IMG_07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164138" cy="387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62" name="Picture 10" descr="дорога в 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3160713"/>
            <a:ext cx="4929187" cy="3697287"/>
          </a:xfrm>
          <a:prstGeom prst="rect">
            <a:avLst/>
          </a:prstGeom>
          <a:noFill/>
        </p:spPr>
      </p:pic>
      <p:pic>
        <p:nvPicPr>
          <p:cNvPr id="125961" name="Picture 9" descr="дорога в 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3"/>
            <a:ext cx="4716463" cy="3538537"/>
          </a:xfrm>
          <a:prstGeom prst="rect">
            <a:avLst/>
          </a:prstGeom>
          <a:noFill/>
        </p:spPr>
      </p:pic>
      <p:pic>
        <p:nvPicPr>
          <p:cNvPr id="125960" name="Picture 8" descr="дорога в 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0"/>
            <a:ext cx="4643437" cy="3240088"/>
          </a:xfrm>
          <a:prstGeom prst="rect">
            <a:avLst/>
          </a:prstGeom>
          <a:noFill/>
        </p:spPr>
      </p:pic>
      <p:pic>
        <p:nvPicPr>
          <p:cNvPr id="125963" name="Picture 11" descr="IMG_18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56100" cy="3267075"/>
          </a:xfrm>
          <a:prstGeom prst="rect">
            <a:avLst/>
          </a:prstGeom>
          <a:noFill/>
        </p:spPr>
      </p:pic>
      <p:sp>
        <p:nvSpPr>
          <p:cNvPr id="125954" name="Заголовок 7"/>
          <p:cNvSpPr>
            <a:spLocks noGrp="1"/>
          </p:cNvSpPr>
          <p:nvPr>
            <p:ph type="title" sz="quarter" idx="4294967295"/>
          </p:nvPr>
        </p:nvSpPr>
        <p:spPr>
          <a:xfrm>
            <a:off x="1619250" y="2708275"/>
            <a:ext cx="3708400" cy="647700"/>
          </a:xfrm>
        </p:spPr>
        <p:txBody>
          <a:bodyPr/>
          <a:lstStyle/>
          <a:p>
            <a:r>
              <a:rPr lang="ru-RU" smtClean="0">
                <a:solidFill>
                  <a:schemeClr val="accent1"/>
                </a:solidFill>
                <a:latin typeface="Arial" charset="0"/>
              </a:rPr>
              <a:t>Село Прилуки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79388" y="720725"/>
            <a:ext cx="8964612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tabLst>
                <a:tab pos="1238250" algn="l"/>
              </a:tabLst>
            </a:pPr>
            <a:r>
              <a:rPr lang="ru-RU" sz="2400" i="1"/>
              <a:t>- </a:t>
            </a:r>
            <a:r>
              <a:rPr lang="ru-RU" sz="2400" b="1" i="1">
                <a:solidFill>
                  <a:schemeClr val="accent1"/>
                </a:solidFill>
              </a:rPr>
              <a:t>районные дороги</a:t>
            </a:r>
            <a:r>
              <a:rPr lang="ru-RU" sz="2400" i="1"/>
              <a:t> - </a:t>
            </a:r>
            <a:r>
              <a:rPr lang="ru-RU" sz="2400" b="1" i="1" u="sng">
                <a:solidFill>
                  <a:schemeClr val="accent1"/>
                </a:solidFill>
              </a:rPr>
              <a:t>3 012.33</a:t>
            </a:r>
            <a:r>
              <a:rPr lang="ru-RU" sz="2400" i="1"/>
              <a:t> тыс.рублей, в т.ч.: </a:t>
            </a:r>
          </a:p>
          <a:p>
            <a:pPr algn="l">
              <a:tabLst>
                <a:tab pos="1238250" algn="l"/>
              </a:tabLst>
            </a:pPr>
            <a:r>
              <a:rPr lang="ru-RU" sz="2000" i="1"/>
              <a:t>1.</a:t>
            </a:r>
            <a:r>
              <a:rPr lang="ru-RU" sz="2000" b="1" i="1" u="sng"/>
              <a:t>Подъезд к д.Никиткино (участок от плит до границы деревни)</a:t>
            </a:r>
            <a:r>
              <a:rPr lang="ru-RU" sz="2000" i="1"/>
              <a:t> - устройство насыпи с гравийно-песчаным покрытием - </a:t>
            </a:r>
            <a:r>
              <a:rPr lang="ru-RU" sz="2000" b="1" i="1" u="sng">
                <a:solidFill>
                  <a:schemeClr val="accent1"/>
                </a:solidFill>
              </a:rPr>
              <a:t>1 024.6</a:t>
            </a:r>
            <a:r>
              <a:rPr lang="ru-RU" sz="2000" i="1"/>
              <a:t> тысяч рублей</a:t>
            </a:r>
          </a:p>
          <a:p>
            <a:pPr algn="l">
              <a:tabLst>
                <a:tab pos="1238250" algn="l"/>
              </a:tabLst>
            </a:pPr>
            <a:r>
              <a:rPr lang="ru-RU" sz="2000" i="1"/>
              <a:t>2.Кредиторская задолженность 2016 года по ремонту участка дороги </a:t>
            </a:r>
            <a:r>
              <a:rPr lang="ru-RU" sz="2000" b="1" i="1" u="sng"/>
              <a:t>Подольцы – Ильинское –</a:t>
            </a:r>
            <a:r>
              <a:rPr lang="ru-RU" sz="2000" i="1"/>
              <a:t> 2 и 3 очереди – </a:t>
            </a:r>
            <a:r>
              <a:rPr lang="ru-RU" sz="2000" b="1" i="1">
                <a:solidFill>
                  <a:schemeClr val="accent1"/>
                </a:solidFill>
              </a:rPr>
              <a:t>1 987.73</a:t>
            </a:r>
            <a:r>
              <a:rPr lang="ru-RU" sz="2000" i="1"/>
              <a:t>  тыс.рублей.</a:t>
            </a:r>
          </a:p>
          <a:p>
            <a:pPr algn="l">
              <a:tabLst>
                <a:tab pos="1238250" algn="l"/>
              </a:tabLst>
            </a:pPr>
            <a:r>
              <a:rPr lang="ru-RU" sz="2400" i="1"/>
              <a:t>- </a:t>
            </a:r>
            <a:r>
              <a:rPr lang="ru-RU" sz="2400" b="1" i="1">
                <a:solidFill>
                  <a:schemeClr val="accent1"/>
                </a:solidFill>
              </a:rPr>
              <a:t>дороги поселения</a:t>
            </a:r>
            <a:r>
              <a:rPr lang="ru-RU" sz="2400" i="1"/>
              <a:t>   </a:t>
            </a:r>
            <a:r>
              <a:rPr lang="ru-RU" sz="2400" b="1" i="1" u="sng">
                <a:solidFill>
                  <a:schemeClr val="accent1"/>
                </a:solidFill>
              </a:rPr>
              <a:t>6 347.1</a:t>
            </a:r>
            <a:r>
              <a:rPr lang="ru-RU" sz="2400" i="1"/>
              <a:t>  тыс.рублей, в т.ч.: </a:t>
            </a:r>
          </a:p>
          <a:p>
            <a:pPr algn="l">
              <a:tabLst>
                <a:tab pos="1238250" algn="l"/>
              </a:tabLst>
            </a:pPr>
            <a:r>
              <a:rPr lang="ru-RU" sz="2000" i="1"/>
              <a:t>1.Ремонт улицы Зеленая  в </a:t>
            </a:r>
            <a:r>
              <a:rPr lang="ru-RU" sz="2000" b="1" i="1" u="sng"/>
              <a:t>д.Плоски</a:t>
            </a:r>
            <a:r>
              <a:rPr lang="ru-RU" sz="2000" i="1"/>
              <a:t>  – </a:t>
            </a:r>
            <a:r>
              <a:rPr lang="ru-RU" sz="2000" b="1" i="1"/>
              <a:t>1 773.9</a:t>
            </a:r>
            <a:r>
              <a:rPr lang="ru-RU" sz="2000" i="1"/>
              <a:t> тыс.руб.- асфальтирование.</a:t>
            </a:r>
          </a:p>
          <a:p>
            <a:pPr algn="l">
              <a:tabLst>
                <a:tab pos="1238250" algn="l"/>
              </a:tabLst>
            </a:pPr>
            <a:r>
              <a:rPr lang="ru-RU" sz="2000" i="1"/>
              <a:t>2.Ремонт участка улицы Хлудовской  </a:t>
            </a:r>
            <a:r>
              <a:rPr lang="ru-RU" sz="2000" b="1" i="1" u="sng"/>
              <a:t>с.Масальского</a:t>
            </a:r>
            <a:r>
              <a:rPr lang="ru-RU" sz="2000" i="1"/>
              <a:t>– </a:t>
            </a:r>
            <a:r>
              <a:rPr lang="ru-RU" sz="2000" b="1" i="1"/>
              <a:t>1 227.9</a:t>
            </a:r>
            <a:r>
              <a:rPr lang="ru-RU" sz="2000" i="1"/>
              <a:t> тыс.руб. - асфальтирование. </a:t>
            </a:r>
          </a:p>
          <a:p>
            <a:pPr algn="l">
              <a:tabLst>
                <a:tab pos="1238250" algn="l"/>
              </a:tabLst>
            </a:pPr>
            <a:r>
              <a:rPr lang="ru-RU" sz="2000" i="1"/>
              <a:t>3. Въезд в д.Семенково – </a:t>
            </a:r>
            <a:r>
              <a:rPr lang="ru-RU" sz="2000" b="1" i="1"/>
              <a:t>698.9</a:t>
            </a:r>
            <a:r>
              <a:rPr lang="ru-RU" sz="2000" i="1"/>
              <a:t> тыс.руб.- устройство насыпи с гравийно-песчаным покрытием.</a:t>
            </a:r>
          </a:p>
          <a:p>
            <a:pPr algn="l">
              <a:tabLst>
                <a:tab pos="1238250" algn="l"/>
              </a:tabLst>
            </a:pPr>
            <a:r>
              <a:rPr lang="ru-RU" sz="2000" i="1"/>
              <a:t>4. Ремонт 4-х участков улиц в </a:t>
            </a:r>
            <a:r>
              <a:rPr lang="ru-RU" sz="2000" b="1" i="1"/>
              <a:t>д.Моссевское</a:t>
            </a:r>
            <a:r>
              <a:rPr lang="ru-RU" sz="2000" i="1"/>
              <a:t> – </a:t>
            </a:r>
            <a:r>
              <a:rPr lang="ru-RU" sz="2000" b="1" i="1"/>
              <a:t>1 646.4 </a:t>
            </a:r>
            <a:r>
              <a:rPr lang="ru-RU" sz="2000" i="1"/>
              <a:t>тыс.руб. - устройство насыпи с гравийно-песчаным покрытием.</a:t>
            </a:r>
          </a:p>
          <a:p>
            <a:pPr algn="l">
              <a:tabLst>
                <a:tab pos="1238250" algn="l"/>
              </a:tabLst>
            </a:pPr>
            <a:r>
              <a:rPr lang="ru-RU" sz="2000" i="1"/>
              <a:t>5. Содержание дорог в зимнее время – </a:t>
            </a:r>
            <a:r>
              <a:rPr lang="ru-RU" sz="2000" b="1" i="1"/>
              <a:t>1 000,0</a:t>
            </a:r>
            <a:r>
              <a:rPr lang="ru-RU" sz="2000" i="1"/>
              <a:t> тыс.руб.</a:t>
            </a:r>
          </a:p>
          <a:p>
            <a:pPr algn="l">
              <a:tabLst>
                <a:tab pos="1238250" algn="l"/>
              </a:tabLst>
            </a:pPr>
            <a:r>
              <a:rPr lang="ru-RU" sz="2000" i="1"/>
              <a:t>6. Ремонт двух трубных переездов в д.Ульянкино- 300 тыс. руб.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70" name="Picture 10" descr="мосеевское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7413"/>
            <a:ext cx="4572000" cy="3430587"/>
          </a:xfrm>
          <a:prstGeom prst="rect">
            <a:avLst/>
          </a:prstGeom>
          <a:noFill/>
        </p:spPr>
      </p:pic>
      <p:pic>
        <p:nvPicPr>
          <p:cNvPr id="168969" name="Picture 9" descr="мосеевское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168968" name="Picture 8" descr="мосеевское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0"/>
            <a:ext cx="4643437" cy="3482975"/>
          </a:xfrm>
          <a:prstGeom prst="rect">
            <a:avLst/>
          </a:prstGeom>
          <a:noFill/>
        </p:spPr>
      </p:pic>
      <p:pic>
        <p:nvPicPr>
          <p:cNvPr id="168967" name="Picture 7" descr="мосеевско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sp>
        <p:nvSpPr>
          <p:cNvPr id="168966" name="Заголовок 7"/>
          <p:cNvSpPr>
            <a:spLocks noGrp="1"/>
          </p:cNvSpPr>
          <p:nvPr>
            <p:ph type="title" sz="quarter" idx="4294967295"/>
          </p:nvPr>
        </p:nvSpPr>
        <p:spPr>
          <a:xfrm>
            <a:off x="1619250" y="3357563"/>
            <a:ext cx="6121400" cy="719137"/>
          </a:xfrm>
        </p:spPr>
        <p:txBody>
          <a:bodyPr/>
          <a:lstStyle/>
          <a:p>
            <a:pPr algn="ctr"/>
            <a:r>
              <a:rPr lang="ru-RU" smtClean="0">
                <a:solidFill>
                  <a:schemeClr val="accent1"/>
                </a:solidFill>
                <a:latin typeface="Arial" charset="0"/>
              </a:rPr>
              <a:t>Деревня Мосеевское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1" name="Picture 7" descr="семенко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2725" cy="3970338"/>
          </a:xfrm>
          <a:prstGeom prst="rect">
            <a:avLst/>
          </a:prstGeom>
          <a:noFill/>
        </p:spPr>
      </p:pic>
      <p:pic>
        <p:nvPicPr>
          <p:cNvPr id="169992" name="Picture 8" descr="семенково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2835275"/>
            <a:ext cx="5364162" cy="4022725"/>
          </a:xfrm>
          <a:prstGeom prst="rect">
            <a:avLst/>
          </a:prstGeom>
          <a:noFill/>
        </p:spPr>
      </p:pic>
      <p:sp>
        <p:nvSpPr>
          <p:cNvPr id="169990" name="Заголовок 7"/>
          <p:cNvSpPr>
            <a:spLocks noGrp="1"/>
          </p:cNvSpPr>
          <p:nvPr>
            <p:ph type="title" sz="quarter" idx="4294967295"/>
          </p:nvPr>
        </p:nvSpPr>
        <p:spPr>
          <a:xfrm>
            <a:off x="1619250" y="3357563"/>
            <a:ext cx="6121400" cy="719137"/>
          </a:xfrm>
        </p:spPr>
        <p:txBody>
          <a:bodyPr/>
          <a:lstStyle/>
          <a:p>
            <a:pPr algn="ctr"/>
            <a:r>
              <a:rPr lang="ru-RU" smtClean="0">
                <a:solidFill>
                  <a:schemeClr val="accent1"/>
                </a:solidFill>
                <a:latin typeface="Arial" charset="0"/>
              </a:rPr>
              <a:t>Въезд в д.Семенково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/>
          </p:nvPr>
        </p:nvSpPr>
        <p:spPr>
          <a:xfrm>
            <a:off x="323850" y="274638"/>
            <a:ext cx="8362950" cy="1143000"/>
          </a:xfrm>
        </p:spPr>
        <p:txBody>
          <a:bodyPr/>
          <a:lstStyle/>
          <a:p>
            <a:pPr algn="ctr"/>
            <a:r>
              <a:rPr lang="ru-RU" sz="6000" b="1" smtClean="0">
                <a:solidFill>
                  <a:schemeClr val="accent1"/>
                </a:solidFill>
              </a:rPr>
              <a:t>БЛАГОУСТРОЙСТВО</a:t>
            </a:r>
          </a:p>
        </p:txBody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>
          <a:xfrm>
            <a:off x="468313" y="1447800"/>
            <a:ext cx="8218487" cy="4572000"/>
          </a:xfrm>
        </p:spPr>
        <p:txBody>
          <a:bodyPr/>
          <a:lstStyle/>
          <a:p>
            <a:r>
              <a:rPr lang="ru-RU" sz="3200" smtClean="0"/>
              <a:t>На обработку </a:t>
            </a:r>
            <a:r>
              <a:rPr lang="ru-RU" sz="3200" b="1" i="1" smtClean="0"/>
              <a:t>кладбищ и детских площадок </a:t>
            </a:r>
            <a:r>
              <a:rPr lang="ru-RU" sz="3200" smtClean="0"/>
              <a:t>от клещей израсходовано </a:t>
            </a:r>
            <a:r>
              <a:rPr lang="ru-RU" sz="3200" b="1" smtClean="0">
                <a:solidFill>
                  <a:schemeClr val="accent1"/>
                </a:solidFill>
              </a:rPr>
              <a:t>21.5</a:t>
            </a:r>
            <a:r>
              <a:rPr lang="ru-RU" sz="3200" smtClean="0"/>
              <a:t> тысяч рублей (2015 год- </a:t>
            </a:r>
            <a:r>
              <a:rPr lang="ru-RU" sz="3200" b="1" smtClean="0">
                <a:solidFill>
                  <a:schemeClr val="accent1"/>
                </a:solidFill>
              </a:rPr>
              <a:t>8,5</a:t>
            </a:r>
            <a:r>
              <a:rPr lang="ru-RU" sz="3200" smtClean="0"/>
              <a:t> тыс.рублей). </a:t>
            </a:r>
          </a:p>
          <a:p>
            <a:r>
              <a:rPr lang="ru-RU" sz="3200" smtClean="0"/>
              <a:t>На </a:t>
            </a:r>
            <a:r>
              <a:rPr lang="ru-RU" sz="3200" b="1" i="1" smtClean="0"/>
              <a:t>спиловку и уборку деревьев</a:t>
            </a:r>
            <a:r>
              <a:rPr lang="ru-RU" sz="3200" smtClean="0"/>
              <a:t> затрачено </a:t>
            </a:r>
            <a:r>
              <a:rPr lang="ru-RU" sz="3200" b="1" smtClean="0">
                <a:solidFill>
                  <a:schemeClr val="accent1"/>
                </a:solidFill>
              </a:rPr>
              <a:t>197</a:t>
            </a:r>
            <a:r>
              <a:rPr lang="ru-RU" sz="3200" smtClean="0">
                <a:solidFill>
                  <a:schemeClr val="accent1"/>
                </a:solidFill>
              </a:rPr>
              <a:t> </a:t>
            </a:r>
            <a:r>
              <a:rPr lang="ru-RU" sz="3200" smtClean="0"/>
              <a:t>тыс. рублей (2015 г.- </a:t>
            </a:r>
            <a:r>
              <a:rPr lang="ru-RU" sz="3200" b="1" smtClean="0">
                <a:solidFill>
                  <a:schemeClr val="accent1"/>
                </a:solidFill>
              </a:rPr>
              <a:t>80,0</a:t>
            </a:r>
            <a:r>
              <a:rPr lang="ru-RU" sz="3200" smtClean="0"/>
              <a:t> тыс.рублей).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/>
          </p:cNvSpPr>
          <p:nvPr>
            <p:ph type="title"/>
          </p:nvPr>
        </p:nvSpPr>
        <p:spPr>
          <a:xfrm>
            <a:off x="323850" y="274638"/>
            <a:ext cx="8362950" cy="7778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accent1"/>
                </a:solidFill>
              </a:rPr>
              <a:t>УЛИЧНОЕ ОСВЕЩЕНИЕ</a:t>
            </a:r>
          </a:p>
        </p:txBody>
      </p:sp>
      <p:pic>
        <p:nvPicPr>
          <p:cNvPr id="86021" name="Picture 5" descr="IMG_59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81075"/>
            <a:ext cx="4608512" cy="3455988"/>
          </a:xfrm>
          <a:prstGeom prst="rect">
            <a:avLst/>
          </a:prstGeom>
          <a:noFill/>
        </p:spPr>
      </p:pic>
      <p:pic>
        <p:nvPicPr>
          <p:cNvPr id="86022" name="Picture 6" descr="IMG_16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5" y="981075"/>
            <a:ext cx="3994150" cy="5327650"/>
          </a:xfrm>
          <a:prstGeom prst="rect">
            <a:avLst/>
          </a:prstGeom>
          <a:noFill/>
        </p:spPr>
      </p:pic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179388" y="4797425"/>
            <a:ext cx="4537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/>
              <a:t>ВСЕГО:  </a:t>
            </a:r>
            <a:r>
              <a:rPr lang="ru-RU" sz="2800" b="1">
                <a:solidFill>
                  <a:schemeClr val="accent1"/>
                </a:solidFill>
              </a:rPr>
              <a:t>268</a:t>
            </a:r>
            <a:r>
              <a:rPr lang="ru-RU" sz="2800"/>
              <a:t> уличных светильников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ChangeArrowheads="1"/>
          </p:cNvSpPr>
          <p:nvPr/>
        </p:nvSpPr>
        <p:spPr bwMode="auto">
          <a:xfrm>
            <a:off x="0" y="207963"/>
            <a:ext cx="8929688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70000"/>
              </a:lnSpc>
            </a:pPr>
            <a:r>
              <a:rPr lang="ru-RU" sz="3200" b="1" i="1">
                <a:latin typeface="Times New Roman" pitchFamily="18" charset="0"/>
                <a:cs typeface="Times New Roman" pitchFamily="18" charset="0"/>
              </a:rPr>
              <a:t>Основные цели деятельности органов местного самоуправления поселения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70000"/>
              </a:lnSpc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- обеспечение жизнедеятельности населения </a:t>
            </a:r>
          </a:p>
          <a:p>
            <a:pPr algn="just" eaLnBrk="0" hangingPunct="0">
              <a:lnSpc>
                <a:spcPct val="70000"/>
              </a:lnSpc>
              <a:buFontTx/>
              <a:buChar char="-"/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повышение эффективности деятельности органов местного самоуправления поселения</a:t>
            </a:r>
          </a:p>
          <a:p>
            <a:pPr eaLnBrk="0" hangingPunct="0">
              <a:lnSpc>
                <a:spcPct val="70000"/>
              </a:lnSpc>
            </a:pPr>
            <a:endParaRPr lang="ru-RU" sz="3200" b="1" i="1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70000"/>
              </a:lnSpc>
            </a:pPr>
            <a:r>
              <a:rPr lang="ru-RU" sz="3200" b="1" i="1">
                <a:latin typeface="Times New Roman" pitchFamily="18" charset="0"/>
                <a:cs typeface="Times New Roman" pitchFamily="18" charset="0"/>
              </a:rPr>
              <a:t>Основные направления деятельности органов местного самоуправления поселения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70000"/>
              </a:lnSpc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- бюджетно-финансовая  деятельность</a:t>
            </a:r>
          </a:p>
          <a:p>
            <a:pPr algn="just" eaLnBrk="0" hangingPunct="0">
              <a:lnSpc>
                <a:spcPct val="70000"/>
              </a:lnSpc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- работа с населением </a:t>
            </a:r>
          </a:p>
          <a:p>
            <a:pPr algn="just" eaLnBrk="0" hangingPunct="0">
              <a:lnSpc>
                <a:spcPct val="70000"/>
              </a:lnSpc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-реализация молодежной политики</a:t>
            </a:r>
          </a:p>
          <a:p>
            <a:pPr algn="just" eaLnBrk="0" hangingPunct="0">
              <a:lnSpc>
                <a:spcPct val="70000"/>
              </a:lnSpc>
            </a:pPr>
            <a:r>
              <a:rPr lang="ru-RU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развитие и поддержка культурно-досуговой деятельности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70000"/>
              </a:lnSpc>
            </a:pPr>
            <a:r>
              <a:rPr lang="ru-RU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-развитие физкультуры и спорта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70000"/>
              </a:lnSpc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- благоустройство населенных пунктов поселения </a:t>
            </a:r>
          </a:p>
          <a:p>
            <a:pPr algn="just" eaLnBrk="0" hangingPunct="0">
              <a:lnSpc>
                <a:spcPct val="70000"/>
              </a:lnSpc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- территориальная безопасность</a:t>
            </a:r>
          </a:p>
          <a:p>
            <a:pPr algn="just" eaLnBrk="0" hangingPunct="0">
              <a:lnSpc>
                <a:spcPct val="70000"/>
              </a:lnSpc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- земельные вопросы в рамках полномочия поселения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>
          <a:xfrm>
            <a:off x="179388" y="0"/>
            <a:ext cx="8507412" cy="765175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chemeClr val="accent1"/>
                </a:solidFill>
              </a:rPr>
              <a:t>УЛИЧНОЕ ОСВЕЩЕНИЕ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>
          <a:xfrm>
            <a:off x="395288" y="908050"/>
            <a:ext cx="8291512" cy="51117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ru-RU" smtClean="0"/>
          </a:p>
          <a:p>
            <a:r>
              <a:rPr lang="ru-RU" sz="2800" smtClean="0"/>
              <a:t>Затраты на уличное освещение за </a:t>
            </a:r>
            <a:r>
              <a:rPr lang="ru-RU" sz="2800" b="1" smtClean="0"/>
              <a:t>2016</a:t>
            </a:r>
            <a:r>
              <a:rPr lang="ru-RU" sz="2800" smtClean="0"/>
              <a:t> год составили </a:t>
            </a:r>
            <a:r>
              <a:rPr lang="ru-RU" b="1" u="sng" smtClean="0">
                <a:solidFill>
                  <a:schemeClr val="accent1"/>
                </a:solidFill>
              </a:rPr>
              <a:t>2 405,2</a:t>
            </a:r>
            <a:r>
              <a:rPr lang="ru-RU" smtClean="0"/>
              <a:t> </a:t>
            </a:r>
            <a:r>
              <a:rPr lang="ru-RU" sz="2800" smtClean="0"/>
              <a:t> тыс. рублей (</a:t>
            </a:r>
            <a:r>
              <a:rPr lang="ru-RU" sz="2800" b="1" i="1" smtClean="0"/>
              <a:t>2015 г. – </a:t>
            </a:r>
            <a:r>
              <a:rPr lang="ru-RU" sz="2800" b="1" u="sng" smtClean="0">
                <a:solidFill>
                  <a:schemeClr val="accent1"/>
                </a:solidFill>
              </a:rPr>
              <a:t>2658,6</a:t>
            </a:r>
            <a:r>
              <a:rPr lang="ru-RU" sz="2800" b="1" i="1" smtClean="0">
                <a:solidFill>
                  <a:schemeClr val="accent1"/>
                </a:solidFill>
              </a:rPr>
              <a:t> </a:t>
            </a:r>
            <a:r>
              <a:rPr lang="ru-RU" sz="2800" i="1" smtClean="0"/>
              <a:t>тыс.руб.,</a:t>
            </a:r>
            <a:r>
              <a:rPr lang="ru-RU" sz="2800" b="1" i="1" smtClean="0"/>
              <a:t> </a:t>
            </a:r>
            <a:r>
              <a:rPr lang="ru-RU" sz="2800" b="1" smtClean="0"/>
              <a:t>2014г.-</a:t>
            </a:r>
            <a:r>
              <a:rPr lang="ru-RU" sz="2800" smtClean="0"/>
              <a:t> </a:t>
            </a:r>
            <a:r>
              <a:rPr lang="ru-RU" sz="2800" b="1" i="1" smtClean="0">
                <a:solidFill>
                  <a:schemeClr val="accent1"/>
                </a:solidFill>
              </a:rPr>
              <a:t>1981,1 </a:t>
            </a:r>
            <a:r>
              <a:rPr lang="ru-RU" sz="2800" i="1" smtClean="0"/>
              <a:t>тыс. руб.),</a:t>
            </a:r>
            <a:r>
              <a:rPr lang="ru-RU" sz="2800" smtClean="0"/>
              <a:t> в т.ч. </a:t>
            </a:r>
            <a:r>
              <a:rPr lang="ru-RU" b="1" u="sng" smtClean="0">
                <a:solidFill>
                  <a:schemeClr val="accent1"/>
                </a:solidFill>
              </a:rPr>
              <a:t>2 197,5</a:t>
            </a:r>
            <a:r>
              <a:rPr lang="ru-RU" smtClean="0"/>
              <a:t> </a:t>
            </a:r>
            <a:r>
              <a:rPr lang="ru-RU" sz="2800" smtClean="0"/>
              <a:t>тыс.рублей – на э/энергию. </a:t>
            </a:r>
          </a:p>
          <a:p>
            <a:r>
              <a:rPr lang="ru-RU" sz="2800" smtClean="0"/>
              <a:t>Заменена светильников уличного освещения в д.Головино на светодиодные (</a:t>
            </a:r>
            <a:r>
              <a:rPr lang="ru-RU" sz="2800" b="1" smtClean="0"/>
              <a:t>29</a:t>
            </a:r>
            <a:r>
              <a:rPr lang="ru-RU" sz="2800" smtClean="0"/>
              <a:t> светильников с кронштейнами), сумма затрат – </a:t>
            </a:r>
            <a:r>
              <a:rPr lang="ru-RU" sz="2800" b="1" smtClean="0"/>
              <a:t>293,0</a:t>
            </a:r>
            <a:r>
              <a:rPr lang="ru-RU" sz="2800" smtClean="0"/>
              <a:t> тыс.руб.</a:t>
            </a:r>
          </a:p>
          <a:p>
            <a:r>
              <a:rPr lang="ru-RU" sz="2800" smtClean="0"/>
              <a:t>Замена линий электропередач, светильников, подстанции в с.Прилуки с устройством фотореле – за счет средств спонсоров.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2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72400" cy="576263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FF0000"/>
                </a:solidFill>
              </a:rPr>
              <a:t>Баня в д.Плоски</a:t>
            </a:r>
          </a:p>
        </p:txBody>
      </p:sp>
      <p:pic>
        <p:nvPicPr>
          <p:cNvPr id="22531" name="Содержимое 5" descr="IMG_566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692150"/>
            <a:ext cx="5087938" cy="3286125"/>
          </a:xfrm>
        </p:spPr>
      </p:pic>
      <p:pic>
        <p:nvPicPr>
          <p:cNvPr id="22532" name="Содержимое 7" descr="IMG_567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35600" y="836613"/>
            <a:ext cx="3500438" cy="5245100"/>
          </a:xfrm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3983038"/>
            <a:ext cx="644366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0" hangingPunct="0"/>
            <a:r>
              <a:rPr lang="ru-RU" sz="2400"/>
              <a:t>Содержание бани: </a:t>
            </a:r>
            <a:r>
              <a:rPr lang="ru-RU" sz="2400" b="1">
                <a:solidFill>
                  <a:schemeClr val="accent1"/>
                </a:solidFill>
              </a:rPr>
              <a:t>171,0</a:t>
            </a:r>
            <a:r>
              <a:rPr lang="ru-RU" sz="2400"/>
              <a:t> тыс.рублей., </a:t>
            </a:r>
          </a:p>
          <a:p>
            <a:pPr algn="l" eaLnBrk="0" hangingPunct="0"/>
            <a:r>
              <a:rPr lang="ru-RU" sz="2400"/>
              <a:t>в т.ч.электроэнергия – </a:t>
            </a:r>
            <a:r>
              <a:rPr lang="ru-RU" sz="2400" b="1">
                <a:solidFill>
                  <a:schemeClr val="accent1"/>
                </a:solidFill>
              </a:rPr>
              <a:t>2,5</a:t>
            </a:r>
            <a:r>
              <a:rPr lang="ru-RU" sz="2400"/>
              <a:t> тыс.руб., </a:t>
            </a:r>
          </a:p>
          <a:p>
            <a:pPr algn="l" eaLnBrk="0" hangingPunct="0"/>
            <a:r>
              <a:rPr lang="ru-RU" sz="2400" b="1">
                <a:solidFill>
                  <a:schemeClr val="accent1"/>
                </a:solidFill>
              </a:rPr>
              <a:t>113,5</a:t>
            </a:r>
            <a:r>
              <a:rPr lang="ru-RU" sz="2400"/>
              <a:t> тыс.руб. – з/пл истопника с начислениями, </a:t>
            </a:r>
          </a:p>
          <a:p>
            <a:pPr algn="l" eaLnBrk="0" hangingPunct="0">
              <a:buFontTx/>
              <a:buChar char="-"/>
            </a:pPr>
            <a:r>
              <a:rPr lang="ru-RU" sz="2400"/>
              <a:t>утепление бани и ремонт котла – </a:t>
            </a:r>
          </a:p>
          <a:p>
            <a:pPr algn="l" eaLnBrk="0" hangingPunct="0"/>
            <a:r>
              <a:rPr lang="ru-RU" sz="2400" b="1">
                <a:solidFill>
                  <a:schemeClr val="accent1"/>
                </a:solidFill>
              </a:rPr>
              <a:t>    46,9</a:t>
            </a:r>
            <a:r>
              <a:rPr lang="ru-RU" sz="2400"/>
              <a:t> тыс.руб., </a:t>
            </a:r>
          </a:p>
          <a:p>
            <a:pPr algn="l" eaLnBrk="0" hangingPunct="0">
              <a:buFontTx/>
              <a:buChar char="-"/>
            </a:pPr>
            <a:r>
              <a:rPr lang="ru-RU" sz="2400"/>
              <a:t> налог на имущество (баня) – </a:t>
            </a:r>
            <a:r>
              <a:rPr lang="ru-RU" sz="2400" b="1">
                <a:solidFill>
                  <a:schemeClr val="accent1"/>
                </a:solidFill>
              </a:rPr>
              <a:t>8,1</a:t>
            </a:r>
            <a:r>
              <a:rPr lang="ru-RU" sz="2400"/>
              <a:t> тыс.руб.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IMG_49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6840538" cy="5130800"/>
          </a:xfrm>
          <a:prstGeom prst="rect">
            <a:avLst/>
          </a:prstGeom>
          <a:noFill/>
        </p:spPr>
      </p:pic>
      <p:sp>
        <p:nvSpPr>
          <p:cNvPr id="89090" name="Rectangle 2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922337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</a:rPr>
              <a:t>Программа по аварийному жилью</a:t>
            </a:r>
          </a:p>
        </p:txBody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>
          <a:xfrm>
            <a:off x="468313" y="5229225"/>
            <a:ext cx="8424862" cy="1368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/>
              <a:t>до 01.09.2017 года расселению подлежат </a:t>
            </a:r>
            <a:r>
              <a:rPr lang="ru-RU" sz="3200" b="1" smtClean="0">
                <a:solidFill>
                  <a:schemeClr val="accent1"/>
                </a:solidFill>
              </a:rPr>
              <a:t>6 </a:t>
            </a:r>
            <a:r>
              <a:rPr lang="ru-RU" smtClean="0"/>
              <a:t>многоквартирных домов в д.Шишкино расселяемой площадью </a:t>
            </a:r>
            <a:r>
              <a:rPr lang="ru-RU" b="1" smtClean="0">
                <a:solidFill>
                  <a:schemeClr val="accent1"/>
                </a:solidFill>
              </a:rPr>
              <a:t>708,1 кв.м</a:t>
            </a:r>
            <a:r>
              <a:rPr lang="ru-RU" smtClean="0"/>
              <a:t>. (</a:t>
            </a:r>
            <a:r>
              <a:rPr lang="ru-RU" b="1" smtClean="0">
                <a:solidFill>
                  <a:schemeClr val="accent1"/>
                </a:solidFill>
              </a:rPr>
              <a:t>58 человек/22 семья</a:t>
            </a:r>
            <a:r>
              <a:rPr lang="ru-RU" smtClean="0"/>
              <a:t>).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0"/>
          <p:cNvSpPr>
            <a:spLocks noGrp="1"/>
          </p:cNvSpPr>
          <p:nvPr>
            <p:ph type="title"/>
          </p:nvPr>
        </p:nvSpPr>
        <p:spPr>
          <a:xfrm>
            <a:off x="428625" y="0"/>
            <a:ext cx="8572500" cy="1417638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b="1" smtClean="0">
                <a:solidFill>
                  <a:srgbClr val="FF0000"/>
                </a:solidFill>
              </a:rPr>
              <a:t>                                                              Программа по аварийному жилью  </a:t>
            </a:r>
            <a:br>
              <a:rPr lang="ru-RU" b="1" smtClean="0">
                <a:solidFill>
                  <a:srgbClr val="FF0000"/>
                </a:solidFill>
              </a:rPr>
            </a:br>
            <a:endParaRPr lang="ru-RU" b="1" smtClean="0">
              <a:solidFill>
                <a:srgbClr val="FF0000"/>
              </a:solidFill>
            </a:endParaRP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50825" y="998538"/>
            <a:ext cx="8569325" cy="5035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l" eaLnBrk="0" hangingPunct="0"/>
            <a:r>
              <a:rPr lang="ru-RU" sz="3600" b="1">
                <a:solidFill>
                  <a:schemeClr val="accent1"/>
                </a:solidFill>
              </a:rPr>
              <a:t>2016</a:t>
            </a:r>
            <a:r>
              <a:rPr lang="ru-RU" sz="3600" b="1"/>
              <a:t> год - </a:t>
            </a:r>
            <a:r>
              <a:rPr lang="ru-RU" sz="3600" b="1">
                <a:solidFill>
                  <a:schemeClr val="accent1"/>
                </a:solidFill>
              </a:rPr>
              <a:t>15 427,6</a:t>
            </a:r>
            <a:r>
              <a:rPr lang="ru-RU" sz="3600" b="1"/>
              <a:t> тысяч рублей (2015 год-</a:t>
            </a:r>
            <a:r>
              <a:rPr lang="ru-RU"/>
              <a:t> </a:t>
            </a:r>
            <a:r>
              <a:rPr lang="ru-RU" sz="3600" b="1">
                <a:solidFill>
                  <a:schemeClr val="accent1"/>
                </a:solidFill>
              </a:rPr>
              <a:t>5 055, 518</a:t>
            </a:r>
            <a:r>
              <a:rPr lang="ru-RU"/>
              <a:t>  </a:t>
            </a:r>
            <a:r>
              <a:rPr lang="ru-RU" sz="3600"/>
              <a:t>тыс. рублей)</a:t>
            </a:r>
            <a:r>
              <a:rPr lang="ru-RU" sz="3600">
                <a:cs typeface="Times New Roman" pitchFamily="18" charset="0"/>
              </a:rPr>
              <a:t>, </a:t>
            </a:r>
            <a:r>
              <a:rPr lang="ru-RU" sz="3600" i="1">
                <a:cs typeface="Times New Roman" pitchFamily="18" charset="0"/>
              </a:rPr>
              <a:t>в том числе:</a:t>
            </a:r>
            <a:r>
              <a:rPr lang="ru-RU" sz="3600" b="1" i="1">
                <a:cs typeface="Times New Roman" pitchFamily="18" charset="0"/>
              </a:rPr>
              <a:t> </a:t>
            </a:r>
          </a:p>
          <a:p>
            <a:pPr indent="180975" algn="l" eaLnBrk="0" hangingPunct="0">
              <a:buFontTx/>
              <a:buChar char="-"/>
            </a:pPr>
            <a:r>
              <a:rPr lang="ru-RU" sz="3600" b="1">
                <a:solidFill>
                  <a:schemeClr val="accent1"/>
                </a:solidFill>
              </a:rPr>
              <a:t>7522,6</a:t>
            </a:r>
            <a:r>
              <a:rPr lang="ru-RU" sz="3600">
                <a:solidFill>
                  <a:schemeClr val="accent1"/>
                </a:solidFill>
              </a:rPr>
              <a:t> </a:t>
            </a:r>
            <a:r>
              <a:rPr lang="ru-RU" sz="3600"/>
              <a:t>тыс.руб. –федеральный бюджет;</a:t>
            </a:r>
          </a:p>
          <a:p>
            <a:pPr indent="180975" algn="l" eaLnBrk="0" hangingPunct="0">
              <a:buFontTx/>
              <a:buChar char="-"/>
            </a:pPr>
            <a:r>
              <a:rPr lang="ru-RU" sz="3600" b="1">
                <a:solidFill>
                  <a:schemeClr val="accent1"/>
                </a:solidFill>
              </a:rPr>
              <a:t>7 905,0</a:t>
            </a:r>
            <a:r>
              <a:rPr lang="ru-RU"/>
              <a:t> </a:t>
            </a:r>
            <a:r>
              <a:rPr lang="ru-RU" sz="3600"/>
              <a:t>тыс.</a:t>
            </a:r>
            <a:r>
              <a:rPr lang="ru-RU"/>
              <a:t> </a:t>
            </a:r>
            <a:r>
              <a:rPr lang="ru-RU" sz="3600"/>
              <a:t>рублей</a:t>
            </a:r>
            <a:r>
              <a:rPr lang="ru-RU" sz="3600" i="1">
                <a:cs typeface="Times New Roman" pitchFamily="18" charset="0"/>
              </a:rPr>
              <a:t>– областной бюджет,</a:t>
            </a:r>
            <a:r>
              <a:rPr lang="ru-RU" sz="3600" b="1" i="1">
                <a:cs typeface="Times New Roman" pitchFamily="18" charset="0"/>
              </a:rPr>
              <a:t> </a:t>
            </a:r>
          </a:p>
          <a:p>
            <a:pPr indent="180975" algn="l" eaLnBrk="0" hangingPunct="0">
              <a:buFontTx/>
              <a:buChar char="-"/>
            </a:pPr>
            <a:r>
              <a:rPr lang="ru-RU" sz="3600" b="1">
                <a:solidFill>
                  <a:schemeClr val="accent1"/>
                </a:solidFill>
              </a:rPr>
              <a:t>960, 468</a:t>
            </a:r>
            <a:r>
              <a:rPr lang="ru-RU"/>
              <a:t>  </a:t>
            </a:r>
            <a:r>
              <a:rPr lang="ru-RU" sz="3600"/>
              <a:t>тыс.</a:t>
            </a:r>
            <a:r>
              <a:rPr lang="ru-RU"/>
              <a:t> </a:t>
            </a:r>
            <a:r>
              <a:rPr lang="ru-RU" sz="3600"/>
              <a:t>рублей. </a:t>
            </a:r>
            <a:r>
              <a:rPr lang="ru-RU" sz="3600" i="1">
                <a:cs typeface="Times New Roman" pitchFamily="18" charset="0"/>
              </a:rPr>
              <a:t>- собственные средства поселения.</a:t>
            </a:r>
            <a:r>
              <a:rPr lang="ru-RU" sz="3600" b="1"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DSC_28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76338"/>
            <a:ext cx="8353425" cy="5586412"/>
          </a:xfrm>
          <a:prstGeom prst="rect">
            <a:avLst/>
          </a:prstGeom>
          <a:noFill/>
        </p:spPr>
      </p:pic>
      <p:sp>
        <p:nvSpPr>
          <p:cNvPr id="90114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8964613" cy="7778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accent1"/>
                </a:solidFill>
              </a:rPr>
              <a:t>ДЕТСКИЕ ПЛОЩАДКИ- всего 9 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>
          <a:xfrm>
            <a:off x="6011863" y="908050"/>
            <a:ext cx="3132137" cy="5111750"/>
          </a:xfrm>
        </p:spPr>
        <p:txBody>
          <a:bodyPr/>
          <a:lstStyle/>
          <a:p>
            <a:r>
              <a:rPr lang="ru-RU" smtClean="0"/>
              <a:t>д.Головино</a:t>
            </a:r>
          </a:p>
          <a:p>
            <a:r>
              <a:rPr lang="ru-RU" smtClean="0"/>
              <a:t>д. Шишкино</a:t>
            </a:r>
          </a:p>
          <a:p>
            <a:r>
              <a:rPr lang="ru-RU" smtClean="0"/>
              <a:t>д. Заречье</a:t>
            </a:r>
          </a:p>
          <a:p>
            <a:r>
              <a:rPr lang="ru-RU" smtClean="0"/>
              <a:t>д. Ульянкино</a:t>
            </a:r>
          </a:p>
          <a:p>
            <a:r>
              <a:rPr lang="ru-RU" smtClean="0"/>
              <a:t>с.Воздвиженское</a:t>
            </a:r>
          </a:p>
          <a:p>
            <a:r>
              <a:rPr lang="ru-RU" smtClean="0"/>
              <a:t>с. Климатино</a:t>
            </a:r>
          </a:p>
          <a:p>
            <a:r>
              <a:rPr lang="ru-RU" smtClean="0"/>
              <a:t>с. Масальское</a:t>
            </a:r>
          </a:p>
          <a:p>
            <a:r>
              <a:rPr lang="ru-RU" smtClean="0"/>
              <a:t>с.Прилуки </a:t>
            </a:r>
          </a:p>
          <a:p>
            <a:r>
              <a:rPr lang="ru-RU" smtClean="0"/>
              <a:t>Д.Ложкино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41" name="Picture 9" descr="IMG_49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5508625" cy="4132262"/>
          </a:xfrm>
          <a:prstGeom prst="rect">
            <a:avLst/>
          </a:prstGeom>
          <a:noFill/>
        </p:spPr>
      </p:pic>
      <p:pic>
        <p:nvPicPr>
          <p:cNvPr id="146439" name="Picture 7" descr="IMG_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238" y="476250"/>
            <a:ext cx="3560762" cy="6132513"/>
          </a:xfrm>
          <a:prstGeom prst="rect">
            <a:avLst/>
          </a:prstGeom>
          <a:noFill/>
        </p:spPr>
      </p:pic>
      <p:sp>
        <p:nvSpPr>
          <p:cNvPr id="146435" name="Rectangle 3"/>
          <p:cNvSpPr>
            <a:spLocks noGrp="1"/>
          </p:cNvSpPr>
          <p:nvPr>
            <p:ph type="title"/>
          </p:nvPr>
        </p:nvSpPr>
        <p:spPr>
          <a:xfrm>
            <a:off x="250825" y="188913"/>
            <a:ext cx="8496300" cy="576262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accent1"/>
                </a:solidFill>
              </a:rPr>
              <a:t>ДЕТСКАЯ ПЛОЩАДКА – Д.ЛОЖКИНО </a:t>
            </a:r>
          </a:p>
        </p:txBody>
      </p:sp>
      <p:sp>
        <p:nvSpPr>
          <p:cNvPr id="146436" name="Rectangle 4"/>
          <p:cNvSpPr>
            <a:spLocks noGrp="1"/>
          </p:cNvSpPr>
          <p:nvPr>
            <p:ph type="body" idx="1"/>
          </p:nvPr>
        </p:nvSpPr>
        <p:spPr>
          <a:xfrm>
            <a:off x="323850" y="4508500"/>
            <a:ext cx="4895850" cy="21605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b="1" smtClean="0">
                <a:solidFill>
                  <a:schemeClr val="accent1"/>
                </a:solidFill>
              </a:rPr>
              <a:t>429,5</a:t>
            </a:r>
            <a:r>
              <a:rPr lang="ru-RU" smtClean="0"/>
              <a:t> тыс.руб., в т.ч. </a:t>
            </a:r>
          </a:p>
          <a:p>
            <a:pPr>
              <a:lnSpc>
                <a:spcPct val="90000"/>
              </a:lnSpc>
            </a:pPr>
            <a:r>
              <a:rPr lang="ru-RU" smtClean="0"/>
              <a:t>областные средства – </a:t>
            </a:r>
            <a:r>
              <a:rPr lang="ru-RU" b="1" smtClean="0">
                <a:solidFill>
                  <a:schemeClr val="accent1"/>
                </a:solidFill>
              </a:rPr>
              <a:t>386,5</a:t>
            </a:r>
            <a:r>
              <a:rPr lang="ru-RU" smtClean="0"/>
              <a:t> тыс.руб., </a:t>
            </a:r>
          </a:p>
          <a:p>
            <a:pPr>
              <a:lnSpc>
                <a:spcPct val="90000"/>
              </a:lnSpc>
            </a:pPr>
            <a:r>
              <a:rPr lang="ru-RU" b="1" smtClean="0">
                <a:solidFill>
                  <a:schemeClr val="accent1"/>
                </a:solidFill>
              </a:rPr>
              <a:t>43,0</a:t>
            </a:r>
            <a:r>
              <a:rPr lang="ru-RU" smtClean="0"/>
              <a:t> тыс.руб. – бюджет поселения.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свалки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5256213" cy="3943350"/>
          </a:xfrm>
          <a:prstGeom prst="rect">
            <a:avLst/>
          </a:prstGeom>
          <a:noFill/>
        </p:spPr>
      </p:pic>
      <p:sp>
        <p:nvSpPr>
          <p:cNvPr id="95234" name="Rectangle 2"/>
          <p:cNvSpPr>
            <a:spLocks noGrp="1"/>
          </p:cNvSpPr>
          <p:nvPr>
            <p:ph type="title"/>
          </p:nvPr>
        </p:nvSpPr>
        <p:spPr>
          <a:xfrm>
            <a:off x="179388" y="0"/>
            <a:ext cx="8785225" cy="692150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chemeClr val="accent1"/>
                </a:solidFill>
              </a:rPr>
              <a:t>БЛАГОУСТРОЙСТВО</a:t>
            </a:r>
          </a:p>
        </p:txBody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>
          <a:xfrm>
            <a:off x="179388" y="4868863"/>
            <a:ext cx="4392612" cy="1728787"/>
          </a:xfrm>
        </p:spPr>
        <p:txBody>
          <a:bodyPr/>
          <a:lstStyle/>
          <a:p>
            <a:r>
              <a:rPr lang="ru-RU" sz="2200" smtClean="0"/>
              <a:t>2016 год -</a:t>
            </a:r>
            <a:r>
              <a:rPr lang="ru-RU" sz="2200" b="1" smtClean="0">
                <a:solidFill>
                  <a:schemeClr val="accent1"/>
                </a:solidFill>
              </a:rPr>
              <a:t>132,4</a:t>
            </a:r>
            <a:r>
              <a:rPr lang="ru-RU" sz="2200" smtClean="0">
                <a:solidFill>
                  <a:schemeClr val="accent1"/>
                </a:solidFill>
              </a:rPr>
              <a:t> </a:t>
            </a:r>
            <a:r>
              <a:rPr lang="ru-RU" sz="2200" smtClean="0"/>
              <a:t>тыс. руб.</a:t>
            </a:r>
          </a:p>
          <a:p>
            <a:r>
              <a:rPr lang="ru-RU" sz="2200" smtClean="0"/>
              <a:t>2015 год - </a:t>
            </a:r>
            <a:r>
              <a:rPr lang="ru-RU" sz="2200" b="1" smtClean="0">
                <a:solidFill>
                  <a:schemeClr val="accent1"/>
                </a:solidFill>
              </a:rPr>
              <a:t>959,6</a:t>
            </a:r>
            <a:r>
              <a:rPr lang="ru-RU" sz="2200" smtClean="0"/>
              <a:t> тыс. руб. </a:t>
            </a:r>
          </a:p>
          <a:p>
            <a:r>
              <a:rPr lang="ru-RU" sz="2200" smtClean="0"/>
              <a:t>2014 год – </a:t>
            </a:r>
            <a:r>
              <a:rPr lang="ru-RU" sz="2200" b="1" smtClean="0">
                <a:solidFill>
                  <a:schemeClr val="accent1"/>
                </a:solidFill>
              </a:rPr>
              <a:t>320,4</a:t>
            </a:r>
            <a:r>
              <a:rPr lang="ru-RU" sz="2200" smtClean="0"/>
              <a:t> тыс.руб.</a:t>
            </a:r>
          </a:p>
          <a:p>
            <a:r>
              <a:rPr lang="ru-RU" sz="2200" smtClean="0"/>
              <a:t>2013 год - </a:t>
            </a:r>
            <a:r>
              <a:rPr lang="ru-RU" sz="2200" b="1" smtClean="0">
                <a:solidFill>
                  <a:schemeClr val="accent1"/>
                </a:solidFill>
              </a:rPr>
              <a:t>120</a:t>
            </a:r>
            <a:r>
              <a:rPr lang="ru-RU" sz="2200" smtClean="0"/>
              <a:t>  тыс. руб. </a:t>
            </a:r>
          </a:p>
        </p:txBody>
      </p:sp>
      <p:pic>
        <p:nvPicPr>
          <p:cNvPr id="95237" name="Picture 5" descr="SAM_45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025" y="3294063"/>
            <a:ext cx="4752975" cy="3563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/>
          </p:cNvSpPr>
          <p:nvPr>
            <p:ph type="title"/>
          </p:nvPr>
        </p:nvSpPr>
        <p:spPr>
          <a:xfrm>
            <a:off x="179388" y="260350"/>
            <a:ext cx="8713787" cy="431800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chemeClr val="accent1"/>
                </a:solidFill>
              </a:rPr>
              <a:t>ВЫВОЗ МУСОРА</a:t>
            </a:r>
            <a:endParaRPr lang="ru-RU" sz="3200" b="1" i="1" smtClean="0">
              <a:solidFill>
                <a:schemeClr val="accent1"/>
              </a:solidFill>
            </a:endParaRPr>
          </a:p>
        </p:txBody>
      </p:sp>
      <p:graphicFrame>
        <p:nvGraphicFramePr>
          <p:cNvPr id="148535" name="Group 55"/>
          <p:cNvGraphicFramePr>
            <a:graphicFrameLocks noGrp="1"/>
          </p:cNvGraphicFramePr>
          <p:nvPr>
            <p:ph idx="1"/>
          </p:nvPr>
        </p:nvGraphicFramePr>
        <p:xfrm>
          <a:off x="250825" y="620713"/>
          <a:ext cx="8497888" cy="2286000"/>
        </p:xfrm>
        <a:graphic>
          <a:graphicData uri="http://schemas.openxmlformats.org/drawingml/2006/table">
            <a:tbl>
              <a:tblPr/>
              <a:tblGrid>
                <a:gridCol w="1714500"/>
                <a:gridCol w="3692525"/>
                <a:gridCol w="3090863"/>
              </a:tblGrid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Всего затрат, тыс.рублей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Объем мусора, м3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708,4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1467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569,5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1215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555,5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888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257.8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560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8536" name="Picture 3" descr="C:\Users\12\Desktop\презент\DSCN7234.JPG"/>
          <p:cNvPicPr>
            <a:picLocks noChangeAspect="1" noChangeArrowheads="1"/>
          </p:cNvPicPr>
          <p:nvPr/>
        </p:nvPicPr>
        <p:blipFill>
          <a:blip r:embed="rId2" cstate="print"/>
          <a:srcRect r="10732" b="14577"/>
          <a:stretch>
            <a:fillRect/>
          </a:stretch>
        </p:blipFill>
        <p:spPr bwMode="auto">
          <a:xfrm>
            <a:off x="4427538" y="2997200"/>
            <a:ext cx="447833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537" name="Picture 4" descr="C:\Users\12\Desktop\презент\март 2010 214.jpg"/>
          <p:cNvPicPr>
            <a:picLocks noChangeAspect="1" noChangeArrowheads="1"/>
          </p:cNvPicPr>
          <p:nvPr/>
        </p:nvPicPr>
        <p:blipFill>
          <a:blip r:embed="rId3" cstate="print"/>
          <a:srcRect r="1576" b="14577"/>
          <a:stretch>
            <a:fillRect/>
          </a:stretch>
        </p:blipFill>
        <p:spPr bwMode="auto">
          <a:xfrm>
            <a:off x="0" y="3284538"/>
            <a:ext cx="449738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274637"/>
          </a:xfrm>
        </p:spPr>
        <p:txBody>
          <a:bodyPr/>
          <a:lstStyle/>
          <a:p>
            <a:r>
              <a:rPr lang="ru-RU" sz="3600" smtClean="0">
                <a:solidFill>
                  <a:schemeClr val="accent1"/>
                </a:solidFill>
              </a:rPr>
              <a:t>Нина Сергеевна Соколова</a:t>
            </a:r>
          </a:p>
        </p:txBody>
      </p:sp>
      <p:pic>
        <p:nvPicPr>
          <p:cNvPr id="149508" name="Picture 4" descr="DSC_0201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04813"/>
            <a:ext cx="6659563" cy="4256087"/>
          </a:xfrm>
        </p:spPr>
      </p:pic>
      <p:pic>
        <p:nvPicPr>
          <p:cNvPr id="149509" name="Picture 5" descr="DSC_03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490913"/>
            <a:ext cx="5072063" cy="3367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/>
          </p:cNvSpPr>
          <p:nvPr>
            <p:ph type="title"/>
          </p:nvPr>
        </p:nvSpPr>
        <p:spPr>
          <a:xfrm>
            <a:off x="323850" y="274638"/>
            <a:ext cx="8362950" cy="561975"/>
          </a:xfrm>
        </p:spPr>
        <p:txBody>
          <a:bodyPr/>
          <a:lstStyle/>
          <a:p>
            <a:r>
              <a:rPr lang="ru-RU" sz="3600" smtClean="0">
                <a:solidFill>
                  <a:schemeClr val="accent1"/>
                </a:solidFill>
              </a:rPr>
              <a:t>Плакаты Горячева Николая Витальевича</a:t>
            </a:r>
          </a:p>
        </p:txBody>
      </p:sp>
      <p:sp>
        <p:nvSpPr>
          <p:cNvPr id="150533" name="Rectangle 5"/>
          <p:cNvSpPr>
            <a:spLocks noGrp="1"/>
          </p:cNvSpPr>
          <p:nvPr>
            <p:ph type="body" idx="1"/>
          </p:nvPr>
        </p:nvSpPr>
        <p:spPr>
          <a:xfrm>
            <a:off x="900113" y="1412875"/>
            <a:ext cx="7772400" cy="4572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50535" name="Picture 7" descr="IMG_20140909_134639Горяче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4421188" cy="5445125"/>
          </a:xfrm>
          <a:prstGeom prst="rect">
            <a:avLst/>
          </a:prstGeom>
          <a:noFill/>
        </p:spPr>
      </p:pic>
      <p:pic>
        <p:nvPicPr>
          <p:cNvPr id="150536" name="Picture 8" descr="IMG_20140909_134654Горячев 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2925" y="692150"/>
            <a:ext cx="4791075" cy="5903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971550" y="0"/>
            <a:ext cx="7358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mbria" pitchFamily="18" charset="0"/>
              </a:rPr>
              <a:t>1. Социально-демографические показатели </a:t>
            </a:r>
            <a:endParaRPr lang="ru-RU" sz="2000">
              <a:latin typeface="Cambria" pitchFamily="18" charset="0"/>
            </a:endParaRPr>
          </a:p>
        </p:txBody>
      </p:sp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0" y="404813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cs typeface="Times New Roman" pitchFamily="18" charset="0"/>
              </a:rPr>
              <a:t>Динамика численности населения сельского поселения по годам:</a:t>
            </a:r>
            <a:endParaRPr lang="ru-RU" sz="2000"/>
          </a:p>
        </p:txBody>
      </p:sp>
      <p:graphicFrame>
        <p:nvGraphicFramePr>
          <p:cNvPr id="12648" name="Group 360"/>
          <p:cNvGraphicFramePr>
            <a:graphicFrameLocks noGrp="1"/>
          </p:cNvGraphicFramePr>
          <p:nvPr/>
        </p:nvGraphicFramePr>
        <p:xfrm>
          <a:off x="0" y="1052513"/>
          <a:ext cx="9144000" cy="792480"/>
        </p:xfrm>
        <a:graphic>
          <a:graphicData uri="http://schemas.openxmlformats.org/drawingml/2006/table">
            <a:tbl>
              <a:tblPr/>
              <a:tblGrid>
                <a:gridCol w="1547813"/>
                <a:gridCol w="1127125"/>
                <a:gridCol w="1162050"/>
                <a:gridCol w="1165225"/>
                <a:gridCol w="1163637"/>
                <a:gridCol w="1001713"/>
                <a:gridCol w="989012"/>
                <a:gridCol w="987425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2 412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2972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645" name="Group 357"/>
          <p:cNvGraphicFramePr>
            <a:graphicFrameLocks noGrp="1"/>
          </p:cNvGraphicFramePr>
          <p:nvPr/>
        </p:nvGraphicFramePr>
        <p:xfrm>
          <a:off x="323850" y="1916113"/>
          <a:ext cx="8640763" cy="4535490"/>
        </p:xfrm>
        <a:graphic>
          <a:graphicData uri="http://schemas.openxmlformats.org/drawingml/2006/table">
            <a:tbl>
              <a:tblPr/>
              <a:tblGrid>
                <a:gridCol w="3552825"/>
                <a:gridCol w="2744788"/>
                <a:gridCol w="2343150"/>
              </a:tblGrid>
              <a:tr h="461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учета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родилось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умерло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Динамика(+/-2016 к 2015)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/>
          </p:cNvSpPr>
          <p:nvPr>
            <p:ph type="title"/>
          </p:nvPr>
        </p:nvSpPr>
        <p:spPr>
          <a:xfrm>
            <a:off x="5148263" y="274638"/>
            <a:ext cx="3538537" cy="2506662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D34817"/>
                </a:solidFill>
              </a:rPr>
              <a:t>Специалисты Управления ЖКХ Угличского района на субботнике у обелиска с.Воздвиженское</a:t>
            </a:r>
          </a:p>
        </p:txBody>
      </p:sp>
      <p:sp>
        <p:nvSpPr>
          <p:cNvPr id="155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5652" name="Picture 4" descr="УправлениеЖК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263" cy="3860800"/>
          </a:xfrm>
          <a:prstGeom prst="rect">
            <a:avLst/>
          </a:prstGeom>
          <a:noFill/>
        </p:spPr>
      </p:pic>
      <p:pic>
        <p:nvPicPr>
          <p:cNvPr id="155654" name="Picture 6" descr="управлениеЖКХ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800" y="2986088"/>
            <a:ext cx="5918200" cy="3871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image (6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6688" y="333375"/>
            <a:ext cx="5167312" cy="6292850"/>
          </a:xfrm>
          <a:prstGeom prst="rect">
            <a:avLst/>
          </a:prstGeom>
          <a:noFill/>
        </p:spPr>
      </p:pic>
      <p:sp>
        <p:nvSpPr>
          <p:cNvPr id="27650" name="Заголовок 19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490537"/>
          </a:xfrm>
        </p:spPr>
        <p:txBody>
          <a:bodyPr/>
          <a:lstStyle/>
          <a:p>
            <a:pPr eaLnBrk="1" hangingPunct="1"/>
            <a:r>
              <a:rPr lang="ru-RU" sz="3600" b="1" i="1" smtClean="0">
                <a:solidFill>
                  <a:srgbClr val="FF0000"/>
                </a:solidFill>
              </a:rPr>
              <a:t>Троицкий Храм в д.Головино</a:t>
            </a:r>
          </a:p>
        </p:txBody>
      </p:sp>
      <p:pic>
        <p:nvPicPr>
          <p:cNvPr id="27658" name="Picture 10" descr="храм Голови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4443413" cy="4679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Заголовок 19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893175" cy="777875"/>
          </a:xfrm>
        </p:spPr>
        <p:txBody>
          <a:bodyPr/>
          <a:lstStyle/>
          <a:p>
            <a:pPr algn="ctr" eaLnBrk="1" hangingPunct="1"/>
            <a:r>
              <a:rPr lang="ru-RU" sz="2800" b="1" i="1" smtClean="0">
                <a:solidFill>
                  <a:schemeClr val="accent1"/>
                </a:solidFill>
              </a:rPr>
              <a:t>Памятный крест на месте захоронения Тучковых и Опочининых в урочище Каменка</a:t>
            </a:r>
            <a:endParaRPr lang="ru-RU" smtClean="0">
              <a:solidFill>
                <a:schemeClr val="accent1"/>
              </a:solidFill>
            </a:endParaRPr>
          </a:p>
        </p:txBody>
      </p:sp>
      <p:pic>
        <p:nvPicPr>
          <p:cNvPr id="151557" name="Picture 5" descr="image (1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4462463" cy="5589588"/>
          </a:xfrm>
          <a:prstGeom prst="rect">
            <a:avLst/>
          </a:prstGeom>
          <a:noFill/>
        </p:spPr>
      </p:pic>
      <p:pic>
        <p:nvPicPr>
          <p:cNvPr id="151559" name="Picture 7" descr="imageКрест Каме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981075"/>
            <a:ext cx="3649662" cy="5716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25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2581" name="Picture 5" descr="image2 - коп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0"/>
            <a:ext cx="4546600" cy="5905500"/>
          </a:xfrm>
          <a:prstGeom prst="rect">
            <a:avLst/>
          </a:prstGeom>
          <a:noFill/>
        </p:spPr>
      </p:pic>
      <p:pic>
        <p:nvPicPr>
          <p:cNvPr id="152582" name="Picture 6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1538" y="333375"/>
            <a:ext cx="4462462" cy="6253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04" name="Picture 4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438" y="0"/>
            <a:ext cx="4754562" cy="6526213"/>
          </a:xfrm>
          <a:prstGeom prst="rect">
            <a:avLst/>
          </a:prstGeom>
          <a:noFill/>
        </p:spPr>
      </p:pic>
      <p:pic>
        <p:nvPicPr>
          <p:cNvPr id="153605" name="Picture 5" descr="imageПрилу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" y="188913"/>
            <a:ext cx="4318000" cy="6408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9" name="Picture 5" descr="imageКлимати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6350" y="2636838"/>
            <a:ext cx="5327650" cy="3995737"/>
          </a:xfrm>
          <a:prstGeom prst="rect">
            <a:avLst/>
          </a:prstGeom>
          <a:noFill/>
        </p:spPr>
      </p:pic>
      <p:pic>
        <p:nvPicPr>
          <p:cNvPr id="154628" name="Picture 4" descr="IMG_26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27850" cy="3738563"/>
          </a:xfrm>
          <a:prstGeom prst="rect">
            <a:avLst/>
          </a:prstGeom>
          <a:noFill/>
        </p:spPr>
      </p:pic>
      <p:sp>
        <p:nvSpPr>
          <p:cNvPr id="154626" name="Rectangle 2"/>
          <p:cNvSpPr>
            <a:spLocks noGrp="1"/>
          </p:cNvSpPr>
          <p:nvPr>
            <p:ph type="title"/>
          </p:nvPr>
        </p:nvSpPr>
        <p:spPr>
          <a:xfrm>
            <a:off x="179388" y="274638"/>
            <a:ext cx="8964612" cy="706437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accent1"/>
                </a:solidFill>
              </a:rPr>
              <a:t>     Благоустройство кладбищ -579,2 тыс.руб.</a:t>
            </a:r>
            <a:r>
              <a:rPr lang="ru-RU" sz="3600" smtClean="0"/>
              <a:t> </a:t>
            </a:r>
          </a:p>
        </p:txBody>
      </p:sp>
      <p:sp>
        <p:nvSpPr>
          <p:cNvPr id="154627" name="Rectangle 3"/>
          <p:cNvSpPr>
            <a:spLocks noGrp="1"/>
          </p:cNvSpPr>
          <p:nvPr>
            <p:ph type="body" idx="1"/>
          </p:nvPr>
        </p:nvSpPr>
        <p:spPr>
          <a:xfrm>
            <a:off x="250825" y="3933825"/>
            <a:ext cx="3457575" cy="2519363"/>
          </a:xfrm>
        </p:spPr>
        <p:txBody>
          <a:bodyPr/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Устройство изгороди на кладбищах: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д.Котово,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д.Головино,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с.Климатино,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д.Плоски</a:t>
            </a:r>
            <a:r>
              <a:rPr lang="ru-RU" sz="2200" smtClean="0"/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719137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D34817"/>
                </a:solidFill>
              </a:rPr>
              <a:t>Староста деревни Котово Карабаев Николай Николаевич</a:t>
            </a:r>
          </a:p>
        </p:txBody>
      </p:sp>
      <p:sp>
        <p:nvSpPr>
          <p:cNvPr id="156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4">
              <a:buFontTx/>
              <a:buNone/>
            </a:pPr>
            <a:r>
              <a:rPr lang="ru-RU" b="1" smtClean="0"/>
              <a:t>                                                          Кладбище д.Котово</a:t>
            </a:r>
          </a:p>
        </p:txBody>
      </p:sp>
      <p:pic>
        <p:nvPicPr>
          <p:cNvPr id="156676" name="Picture 4" descr="Карабаев 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8525"/>
            <a:ext cx="4778375" cy="5959475"/>
          </a:xfrm>
          <a:prstGeom prst="rect">
            <a:avLst/>
          </a:prstGeom>
          <a:noFill/>
        </p:spPr>
      </p:pic>
      <p:pic>
        <p:nvPicPr>
          <p:cNvPr id="156677" name="Picture 5" descr="кладбище Кото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9213" y="2924175"/>
            <a:ext cx="5284787" cy="3584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6" name="Picture 10" descr="DSC064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4643438" cy="3357562"/>
          </a:xfrm>
          <a:prstGeom prst="rect">
            <a:avLst/>
          </a:prstGeom>
          <a:noFill/>
        </p:spPr>
      </p:pic>
      <p:pic>
        <p:nvPicPr>
          <p:cNvPr id="29705" name="Picture 9" descr="SAM_47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392613" cy="315753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14400" y="0"/>
            <a:ext cx="7586663" cy="7651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Противопожарная безопасность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250825" y="509588"/>
            <a:ext cx="864235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0" hangingPunct="0"/>
            <a:r>
              <a:rPr lang="ru-RU">
                <a:solidFill>
                  <a:srgbClr val="5159EF"/>
                </a:solidFill>
              </a:rPr>
              <a:t>2016 год: </a:t>
            </a:r>
            <a:r>
              <a:rPr lang="ru-RU">
                <a:solidFill>
                  <a:schemeClr val="accent1"/>
                </a:solidFill>
              </a:rPr>
              <a:t>322.7</a:t>
            </a:r>
            <a:r>
              <a:rPr lang="ru-RU">
                <a:solidFill>
                  <a:srgbClr val="5159EF"/>
                </a:solidFill>
              </a:rPr>
              <a:t>  тысяч рублей </a:t>
            </a:r>
          </a:p>
          <a:p>
            <a:pPr algn="l" eaLnBrk="0" hangingPunct="0"/>
            <a:r>
              <a:rPr lang="ru-RU">
                <a:solidFill>
                  <a:srgbClr val="5159EF"/>
                </a:solidFill>
              </a:rPr>
              <a:t>2015 год: </a:t>
            </a:r>
            <a:r>
              <a:rPr lang="ru-RU">
                <a:solidFill>
                  <a:schemeClr val="accent1"/>
                </a:solidFill>
              </a:rPr>
              <a:t>1 098.3</a:t>
            </a:r>
            <a:r>
              <a:rPr lang="ru-RU">
                <a:solidFill>
                  <a:srgbClr val="5159EF"/>
                </a:solidFill>
              </a:rPr>
              <a:t> тысяч рублей </a:t>
            </a:r>
          </a:p>
          <a:p>
            <a:pPr algn="l" eaLnBrk="0" hangingPunct="0"/>
            <a:r>
              <a:rPr lang="ru-RU">
                <a:solidFill>
                  <a:srgbClr val="5159EF"/>
                </a:solidFill>
              </a:rPr>
              <a:t>2014 год:  </a:t>
            </a:r>
            <a:r>
              <a:rPr lang="ru-RU">
                <a:solidFill>
                  <a:schemeClr val="accent1"/>
                </a:solidFill>
              </a:rPr>
              <a:t>1 291,1</a:t>
            </a:r>
            <a:r>
              <a:rPr lang="ru-RU">
                <a:solidFill>
                  <a:srgbClr val="5159EF"/>
                </a:solidFill>
              </a:rPr>
              <a:t> тысяч рублей </a:t>
            </a:r>
          </a:p>
          <a:p>
            <a:pPr algn="l" eaLnBrk="0" hangingPunct="0">
              <a:buFontTx/>
              <a:buChar char="-"/>
            </a:pPr>
            <a:r>
              <a:rPr lang="ru-RU">
                <a:solidFill>
                  <a:srgbClr val="5159EF"/>
                </a:solidFill>
              </a:rPr>
              <a:t>приобретение рукавов для мотопомп, </a:t>
            </a:r>
          </a:p>
          <a:p>
            <a:pPr algn="l" eaLnBrk="0" hangingPunct="0">
              <a:buFontTx/>
              <a:buChar char="-"/>
            </a:pPr>
            <a:r>
              <a:rPr lang="ru-RU">
                <a:solidFill>
                  <a:srgbClr val="5159EF"/>
                </a:solidFill>
              </a:rPr>
              <a:t>опашка территории по Воздвиженскому </a:t>
            </a:r>
          </a:p>
          <a:p>
            <a:pPr algn="l" eaLnBrk="0" hangingPunct="0"/>
            <a:r>
              <a:rPr lang="ru-RU">
                <a:solidFill>
                  <a:srgbClr val="5159EF"/>
                </a:solidFill>
              </a:rPr>
              <a:t>округу (Прилукская сторона), </a:t>
            </a:r>
          </a:p>
          <a:p>
            <a:pPr algn="l" eaLnBrk="0" hangingPunct="0">
              <a:buFontTx/>
              <a:buChar char="-"/>
            </a:pPr>
            <a:r>
              <a:rPr lang="ru-RU">
                <a:solidFill>
                  <a:srgbClr val="5159EF"/>
                </a:solidFill>
              </a:rPr>
              <a:t>очистка противопожарного водоема </a:t>
            </a:r>
          </a:p>
          <a:p>
            <a:pPr algn="l" eaLnBrk="0" hangingPunct="0"/>
            <a:r>
              <a:rPr lang="ru-RU">
                <a:solidFill>
                  <a:srgbClr val="5159EF"/>
                </a:solidFill>
              </a:rPr>
              <a:t>в д.Плоски, </a:t>
            </a:r>
          </a:p>
          <a:p>
            <a:pPr algn="l" eaLnBrk="0" hangingPunct="0">
              <a:buFontTx/>
              <a:buChar char="-"/>
            </a:pPr>
            <a:r>
              <a:rPr lang="ru-RU">
                <a:solidFill>
                  <a:srgbClr val="5159EF"/>
                </a:solidFill>
              </a:rPr>
              <a:t>устройство ж/б площадки у </a:t>
            </a:r>
          </a:p>
          <a:p>
            <a:pPr algn="l" eaLnBrk="0" hangingPunct="0">
              <a:buFontTx/>
              <a:buChar char="-"/>
            </a:pPr>
            <a:r>
              <a:rPr lang="ru-RU">
                <a:solidFill>
                  <a:srgbClr val="5159EF"/>
                </a:solidFill>
              </a:rPr>
              <a:t>противопожарного пруда и подъезда </a:t>
            </a:r>
          </a:p>
          <a:p>
            <a:pPr algn="l" eaLnBrk="0" hangingPunct="0"/>
            <a:r>
              <a:rPr lang="ru-RU">
                <a:solidFill>
                  <a:srgbClr val="5159EF"/>
                </a:solidFill>
              </a:rPr>
              <a:t>к ней в д.Заречье. </a:t>
            </a:r>
          </a:p>
        </p:txBody>
      </p:sp>
      <p:pic>
        <p:nvPicPr>
          <p:cNvPr id="29707" name="Picture 11" descr="DSC064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3" y="3455988"/>
            <a:ext cx="4535487" cy="3402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7586663" cy="7651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Противопожарная безопасность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468313" y="692150"/>
            <a:ext cx="8280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2000"/>
              <a:t>Согласно предписаниям Пожнадзора:</a:t>
            </a:r>
          </a:p>
          <a:p>
            <a:pPr algn="l"/>
            <a:r>
              <a:rPr lang="ru-RU" sz="2000"/>
              <a:t>-установка окна для дымоотвода  в ДК Головино, </a:t>
            </a:r>
          </a:p>
          <a:p>
            <a:pPr algn="l"/>
            <a:r>
              <a:rPr lang="ru-RU" sz="2000"/>
              <a:t>-устройство противопожарной лестницы в ДК Головино и Прилукском клубе, </a:t>
            </a:r>
          </a:p>
          <a:p>
            <a:pPr algn="l"/>
            <a:r>
              <a:rPr lang="ru-RU" sz="2000"/>
              <a:t>- проведено испытание этих устройств.</a:t>
            </a:r>
          </a:p>
        </p:txBody>
      </p:sp>
      <p:pic>
        <p:nvPicPr>
          <p:cNvPr id="101385" name="Picture 9" descr="IMG_03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370138"/>
            <a:ext cx="5832475" cy="4373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7" name="Picture 7" descr="IMG_49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0" cy="3643313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7586663" cy="7651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Противопожарная безопасность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408" name="Picture 8" descr="SAM_47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5888" y="2944813"/>
            <a:ext cx="5218112" cy="3913187"/>
          </a:xfrm>
          <a:prstGeom prst="rect">
            <a:avLst/>
          </a:prstGeom>
          <a:noFill/>
        </p:spPr>
      </p:pic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4787900" y="817563"/>
            <a:ext cx="414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0" hangingPunct="0"/>
            <a:r>
              <a:rPr lang="ru-RU" sz="2400"/>
              <a:t>содержалось </a:t>
            </a:r>
            <a:r>
              <a:rPr lang="ru-RU" sz="2400" b="1" u="sng">
                <a:solidFill>
                  <a:schemeClr val="accent1"/>
                </a:solidFill>
              </a:rPr>
              <a:t>11 </a:t>
            </a:r>
            <a:r>
              <a:rPr lang="ru-RU" sz="2400"/>
              <a:t>незамерзающих прорубей. </a:t>
            </a: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179388" y="4057650"/>
            <a:ext cx="367188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0" hangingPunct="0">
              <a:buFontTx/>
              <a:buChar char="-"/>
            </a:pPr>
            <a:r>
              <a:rPr lang="ru-RU" sz="2400"/>
              <a:t>составлено </a:t>
            </a:r>
            <a:r>
              <a:rPr lang="ru-RU" sz="2400" b="1">
                <a:solidFill>
                  <a:schemeClr val="accent1"/>
                </a:solidFill>
              </a:rPr>
              <a:t>53</a:t>
            </a:r>
            <a:r>
              <a:rPr lang="ru-RU" sz="2400"/>
              <a:t> актов  обследования. </a:t>
            </a:r>
          </a:p>
          <a:p>
            <a:pPr algn="l" eaLnBrk="0" hangingPunct="0">
              <a:buFontTx/>
              <a:buChar char="-"/>
            </a:pPr>
            <a:r>
              <a:rPr lang="ru-RU" sz="2400"/>
              <a:t> выдано памяток о мерах пожарной безопасности </a:t>
            </a:r>
            <a:r>
              <a:rPr lang="ru-RU" sz="2400" b="1">
                <a:solidFill>
                  <a:schemeClr val="accent1"/>
                </a:solidFill>
              </a:rPr>
              <a:t>516.</a:t>
            </a:r>
            <a:r>
              <a:rPr lang="ru-RU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971550" y="404813"/>
            <a:ext cx="73580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  <a:latin typeface="Cambria" pitchFamily="18" charset="0"/>
              </a:rPr>
              <a:t>БЮДЖЕТНАЯ ОБЕСПЕЧННОСТЬ НА ОДНОГО ЖИТЕЛЯ, РУБЛЕЙ </a:t>
            </a:r>
            <a:endParaRPr lang="ru-RU" sz="2800">
              <a:solidFill>
                <a:schemeClr val="accent1"/>
              </a:solidFill>
              <a:latin typeface="Cambria" pitchFamily="18" charset="0"/>
            </a:endParaRPr>
          </a:p>
        </p:txBody>
      </p:sp>
      <p:graphicFrame>
        <p:nvGraphicFramePr>
          <p:cNvPr id="13485" name="Group 173"/>
          <p:cNvGraphicFramePr>
            <a:graphicFrameLocks noGrp="1"/>
          </p:cNvGraphicFramePr>
          <p:nvPr/>
        </p:nvGraphicFramePr>
        <p:xfrm>
          <a:off x="179388" y="1628775"/>
          <a:ext cx="8713787" cy="4907280"/>
        </p:xfrm>
        <a:graphic>
          <a:graphicData uri="http://schemas.openxmlformats.org/drawingml/2006/table">
            <a:tbl>
              <a:tblPr/>
              <a:tblGrid>
                <a:gridCol w="1987550"/>
                <a:gridCol w="1397000"/>
                <a:gridCol w="5329237"/>
              </a:tblGrid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Бюджетная обеспеченность на 1 жителя, руб.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51 942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18 328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52 893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13 928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38 903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12 899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46 806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17 783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2016 к 2015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+4 884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за три года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14 870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3" name="Picture 7" descr="пожа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0488"/>
            <a:ext cx="8353425" cy="626586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7586663" cy="7651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Противопожарная безопасность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IMG_26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825" cy="338613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7586663" cy="7651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b="1" i="1" smtClean="0">
                <a:solidFill>
                  <a:srgbClr val="FF0000"/>
                </a:solidFill>
                <a:latin typeface="Arial" charset="0"/>
              </a:rPr>
              <a:t>ГАЗИФИКАЦИЯ Головино</a:t>
            </a:r>
          </a:p>
        </p:txBody>
      </p:sp>
      <p:pic>
        <p:nvPicPr>
          <p:cNvPr id="164869" name="Picture 5" descr="IMG_28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221038"/>
            <a:ext cx="5256212" cy="3505200"/>
          </a:xfrm>
          <a:prstGeom prst="rect">
            <a:avLst/>
          </a:prstGeom>
          <a:noFill/>
        </p:spPr>
      </p:pic>
      <p:pic>
        <p:nvPicPr>
          <p:cNvPr id="164870" name="Picture 6" descr="IMG_26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788" y="1628775"/>
            <a:ext cx="5002212" cy="333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4"/>
          <p:cNvSpPr>
            <a:spLocks noGrp="1"/>
          </p:cNvSpPr>
          <p:nvPr>
            <p:ph type="title" sz="quarter" idx="4294967295"/>
          </p:nvPr>
        </p:nvSpPr>
        <p:spPr>
          <a:xfrm>
            <a:off x="395288" y="274638"/>
            <a:ext cx="8291512" cy="633412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</a:rPr>
              <a:t>Сельскохозяйственное производство</a:t>
            </a:r>
          </a:p>
        </p:txBody>
      </p:sp>
      <p:pic>
        <p:nvPicPr>
          <p:cNvPr id="103427" name="Picture 9" descr="getImage-КРС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981075"/>
            <a:ext cx="3671888" cy="2752725"/>
          </a:xfrm>
        </p:spPr>
      </p:pic>
      <p:pic>
        <p:nvPicPr>
          <p:cNvPr id="103428" name="Picture 10" descr="овцы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3810000"/>
            <a:ext cx="3752850" cy="2814638"/>
          </a:xfrm>
        </p:spPr>
      </p:pic>
      <p:pic>
        <p:nvPicPr>
          <p:cNvPr id="103429" name="Picture 11" descr="коровы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40200" y="1052513"/>
            <a:ext cx="3394075" cy="2546350"/>
          </a:xfrm>
        </p:spPr>
      </p:pic>
      <p:pic>
        <p:nvPicPr>
          <p:cNvPr id="103432" name="Picture 3" descr="C:\Users\12\Desktop\презент\DSCN7484.JPG"/>
          <p:cNvPicPr>
            <a:picLocks noChangeAspect="1" noChangeArrowheads="1"/>
          </p:cNvPicPr>
          <p:nvPr/>
        </p:nvPicPr>
        <p:blipFill>
          <a:blip r:embed="rId5" cstate="print"/>
          <a:srcRect r="11040"/>
          <a:stretch>
            <a:fillRect/>
          </a:stretch>
        </p:blipFill>
        <p:spPr bwMode="auto">
          <a:xfrm>
            <a:off x="4643438" y="3573463"/>
            <a:ext cx="4067175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Прямоугольник 1"/>
          <p:cNvSpPr>
            <a:spLocks noChangeArrowheads="1"/>
          </p:cNvSpPr>
          <p:nvPr/>
        </p:nvSpPr>
        <p:spPr bwMode="auto">
          <a:xfrm>
            <a:off x="285750" y="0"/>
            <a:ext cx="8429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  <a:cs typeface="Times New Roman" pitchFamily="18" charset="0"/>
              </a:rPr>
              <a:t>Сельскохозяйственное производство</a:t>
            </a:r>
            <a:endParaRPr lang="ru-RU" sz="3200" i="1">
              <a:solidFill>
                <a:srgbClr val="FF0000"/>
              </a:solidFill>
            </a:endParaRPr>
          </a:p>
        </p:txBody>
      </p:sp>
      <p:sp>
        <p:nvSpPr>
          <p:cNvPr id="104451" name="Прямоугольник 2"/>
          <p:cNvSpPr>
            <a:spLocks noChangeArrowheads="1"/>
          </p:cNvSpPr>
          <p:nvPr/>
        </p:nvSpPr>
        <p:spPr bwMode="auto">
          <a:xfrm>
            <a:off x="428625" y="571500"/>
            <a:ext cx="8429625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3200" b="1"/>
              <a:t>В поселении:</a:t>
            </a:r>
          </a:p>
          <a:p>
            <a:pPr algn="l">
              <a:buFontTx/>
              <a:buChar char="-"/>
            </a:pPr>
            <a:r>
              <a:rPr lang="ru-RU" sz="3200" b="1"/>
              <a:t>1 действующее крестьянское хозяйство;</a:t>
            </a:r>
          </a:p>
          <a:p>
            <a:pPr algn="l">
              <a:buFontTx/>
              <a:buChar char="-"/>
            </a:pPr>
            <a:r>
              <a:rPr lang="ru-RU" sz="3200" b="1"/>
              <a:t> ООО «Первичник»; </a:t>
            </a:r>
          </a:p>
          <a:p>
            <a:pPr algn="l">
              <a:buFontTx/>
              <a:buChar char="-"/>
            </a:pPr>
            <a:r>
              <a:rPr lang="ru-RU" sz="3200" b="1"/>
              <a:t> ООО «Агрофирма Россия»; </a:t>
            </a:r>
          </a:p>
          <a:p>
            <a:pPr algn="l">
              <a:buFontTx/>
              <a:buChar char="-"/>
            </a:pPr>
            <a:r>
              <a:rPr lang="ru-RU" sz="3200" b="1"/>
              <a:t> ООО «Агрофирма Большая Волга»;</a:t>
            </a:r>
          </a:p>
          <a:p>
            <a:pPr algn="l">
              <a:buFontTx/>
              <a:buChar char="-"/>
            </a:pPr>
            <a:r>
              <a:rPr lang="ru-RU" sz="3200" b="1"/>
              <a:t> ООО «Агрофирма Авангард»;</a:t>
            </a:r>
          </a:p>
          <a:p>
            <a:pPr algn="l">
              <a:buFontTx/>
              <a:buChar char="-"/>
            </a:pPr>
            <a:r>
              <a:rPr lang="ru-RU" sz="3200" b="1"/>
              <a:t> ООО «Агрофирма Земледелец»»</a:t>
            </a:r>
          </a:p>
          <a:p>
            <a:pPr algn="l">
              <a:buFontTx/>
              <a:buChar char="-"/>
            </a:pPr>
            <a:r>
              <a:rPr lang="ru-RU" sz="3200" b="1"/>
              <a:t> ООО «Мир»</a:t>
            </a:r>
          </a:p>
          <a:p>
            <a:pPr algn="l">
              <a:buFontTx/>
              <a:buChar char="-"/>
            </a:pPr>
            <a:r>
              <a:rPr lang="ru-RU" sz="3200" b="1"/>
              <a:t> личных подсобных хозяйств (ЛПХ) – </a:t>
            </a:r>
            <a:r>
              <a:rPr lang="ru-RU" sz="3200" b="1">
                <a:solidFill>
                  <a:schemeClr val="accent1"/>
                </a:solidFill>
              </a:rPr>
              <a:t>386 </a:t>
            </a:r>
            <a:r>
              <a:rPr lang="ru-RU" sz="3200" b="1"/>
              <a:t>(2015 год- </a:t>
            </a:r>
            <a:r>
              <a:rPr lang="ru-RU" sz="3200" b="1">
                <a:solidFill>
                  <a:srgbClr val="FF0000"/>
                </a:solidFill>
              </a:rPr>
              <a:t>411) </a:t>
            </a:r>
            <a:endParaRPr lang="ru-RU" sz="3200" b="1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Grp="1"/>
          </p:cNvSpPr>
          <p:nvPr>
            <p:ph type="title" sz="quarter" idx="4294967295"/>
          </p:nvPr>
        </p:nvSpPr>
        <p:spPr>
          <a:xfrm>
            <a:off x="395288" y="274638"/>
            <a:ext cx="8291512" cy="633412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</a:rPr>
              <a:t>Сельскохозяйственное производство</a:t>
            </a:r>
          </a:p>
        </p:txBody>
      </p:sp>
      <p:pic>
        <p:nvPicPr>
          <p:cNvPr id="105481" name="Picture 9" descr="DSCN08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44675"/>
            <a:ext cx="4752975" cy="3563938"/>
          </a:xfrm>
          <a:prstGeom prst="rect">
            <a:avLst/>
          </a:prstGeom>
          <a:noFill/>
        </p:spPr>
      </p:pic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5435600" y="2708275"/>
            <a:ext cx="3384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0" hangingPunct="0"/>
            <a:r>
              <a:rPr lang="ru-RU" sz="2400"/>
              <a:t>Реконструируемая ферма  в ООО «Мир»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Прямоугольник 1"/>
          <p:cNvSpPr>
            <a:spLocks noChangeArrowheads="1"/>
          </p:cNvSpPr>
          <p:nvPr/>
        </p:nvSpPr>
        <p:spPr bwMode="auto">
          <a:xfrm>
            <a:off x="971550" y="404813"/>
            <a:ext cx="73580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  <a:latin typeface="Cambria" pitchFamily="18" charset="0"/>
              </a:rPr>
              <a:t>Налог на доходы физических лиц- 2%</a:t>
            </a:r>
            <a:endParaRPr lang="ru-RU" sz="2000">
              <a:solidFill>
                <a:schemeClr val="accent1"/>
              </a:solidFill>
              <a:latin typeface="Cambria" pitchFamily="18" charset="0"/>
            </a:endParaRP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0" y="2471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8244" name="Object 4"/>
          <p:cNvGraphicFramePr>
            <a:graphicFrameLocks noChangeAspect="1"/>
          </p:cNvGraphicFramePr>
          <p:nvPr/>
        </p:nvGraphicFramePr>
        <p:xfrm>
          <a:off x="179388" y="836613"/>
          <a:ext cx="5003800" cy="3384550"/>
        </p:xfrm>
        <a:graphic>
          <a:graphicData uri="http://schemas.openxmlformats.org/presentationml/2006/ole">
            <p:oleObj spid="_x0000_s138244" name="Диаграмма" r:id="rId3" imgW="2952784" imgH="1914516" progId="MSGraph.Chart.8">
              <p:embed/>
            </p:oleObj>
          </a:graphicData>
        </a:graphic>
      </p:graphicFrame>
      <p:graphicFrame>
        <p:nvGraphicFramePr>
          <p:cNvPr id="138245" name="Group 5"/>
          <p:cNvGraphicFramePr>
            <a:graphicFrameLocks noGrp="1"/>
          </p:cNvGraphicFramePr>
          <p:nvPr/>
        </p:nvGraphicFramePr>
        <p:xfrm>
          <a:off x="2700338" y="3933825"/>
          <a:ext cx="5975350" cy="2374901"/>
        </p:xfrm>
        <a:graphic>
          <a:graphicData uri="http://schemas.openxmlformats.org/drawingml/2006/table">
            <a:tbl>
              <a:tblPr/>
              <a:tblGrid>
                <a:gridCol w="1919287"/>
                <a:gridCol w="1363663"/>
                <a:gridCol w="1346200"/>
                <a:gridCol w="1346200"/>
              </a:tblGrid>
              <a:tr h="5540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1 781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1 827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6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23%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108%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4" name="Picture 8" descr="IMG_5956 Дипл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0"/>
            <a:ext cx="5327650" cy="6858000"/>
          </a:xfrm>
          <a:prstGeom prst="rect">
            <a:avLst/>
          </a:prstGeom>
          <a:noFill/>
        </p:spPr>
      </p:pic>
      <p:sp>
        <p:nvSpPr>
          <p:cNvPr id="106499" name="Rectangle 4"/>
          <p:cNvSpPr>
            <a:spLocks noGrp="1"/>
          </p:cNvSpPr>
          <p:nvPr>
            <p:ph type="title" sz="quarter" idx="4294967295"/>
          </p:nvPr>
        </p:nvSpPr>
        <p:spPr>
          <a:xfrm>
            <a:off x="395288" y="274638"/>
            <a:ext cx="8291512" cy="633412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</a:rPr>
              <a:t>Сельскохозяйственное производство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00113" y="0"/>
            <a:ext cx="7772400" cy="857250"/>
          </a:xfrm>
        </p:spPr>
        <p:txBody>
          <a:bodyPr/>
          <a:lstStyle/>
          <a:p>
            <a:pPr algn="ctr" eaLnBrk="1" hangingPunct="1"/>
            <a:r>
              <a:rPr lang="ru-RU" sz="3600" b="1" i="1" smtClean="0">
                <a:solidFill>
                  <a:srgbClr val="FF0000"/>
                </a:solidFill>
              </a:rPr>
              <a:t>Культурно-досуговая деятельность</a:t>
            </a:r>
          </a:p>
        </p:txBody>
      </p:sp>
      <p:sp>
        <p:nvSpPr>
          <p:cNvPr id="158728" name="Rectangle 8"/>
          <p:cNvSpPr>
            <a:spLocks noChangeArrowheads="1"/>
          </p:cNvSpPr>
          <p:nvPr/>
        </p:nvSpPr>
        <p:spPr bwMode="auto">
          <a:xfrm>
            <a:off x="611188" y="765175"/>
            <a:ext cx="7956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Char char="-"/>
            </a:pPr>
            <a:r>
              <a:rPr lang="ru-RU" sz="2400" b="1"/>
              <a:t>3  Дома культуры, </a:t>
            </a:r>
          </a:p>
          <a:p>
            <a:pPr algn="l">
              <a:buFontTx/>
              <a:buChar char="-"/>
            </a:pPr>
            <a:r>
              <a:rPr lang="ru-RU" sz="2400" b="1"/>
              <a:t>3 сельских клуба, </a:t>
            </a:r>
          </a:p>
          <a:p>
            <a:pPr algn="l">
              <a:buFontTx/>
              <a:buChar char="-"/>
            </a:pPr>
            <a:r>
              <a:rPr lang="ru-RU" sz="2400" b="1"/>
              <a:t>1 Центр досуга, </a:t>
            </a:r>
          </a:p>
          <a:p>
            <a:pPr algn="l">
              <a:buFontTx/>
              <a:buChar char="-"/>
            </a:pPr>
            <a:r>
              <a:rPr lang="ru-RU" sz="2400" b="1"/>
              <a:t>4 библиотеки.</a:t>
            </a:r>
          </a:p>
        </p:txBody>
      </p:sp>
      <p:sp>
        <p:nvSpPr>
          <p:cNvPr id="158729" name="Rectangle 9"/>
          <p:cNvSpPr>
            <a:spLocks noChangeArrowheads="1"/>
          </p:cNvSpPr>
          <p:nvPr/>
        </p:nvSpPr>
        <p:spPr bwMode="auto">
          <a:xfrm>
            <a:off x="179388" y="2200275"/>
            <a:ext cx="8964612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l">
              <a:buFontTx/>
              <a:buChar char="-"/>
            </a:pPr>
            <a:r>
              <a:rPr lang="ru-RU" sz="2400" b="1">
                <a:solidFill>
                  <a:srgbClr val="D34817"/>
                </a:solidFill>
              </a:rPr>
              <a:t>Расходы - 12 554</a:t>
            </a:r>
            <a:r>
              <a:rPr lang="ru-RU" sz="2400" b="1"/>
              <a:t> тысяч рублей (</a:t>
            </a:r>
            <a:r>
              <a:rPr lang="ru-RU" sz="2400" b="1">
                <a:solidFill>
                  <a:srgbClr val="D34817"/>
                </a:solidFill>
              </a:rPr>
              <a:t>26</a:t>
            </a:r>
            <a:r>
              <a:rPr lang="ru-RU" sz="2400" b="1"/>
              <a:t>% от расходов бюджета)</a:t>
            </a:r>
          </a:p>
          <a:p>
            <a:pPr indent="450850" algn="l">
              <a:buFontTx/>
              <a:buChar char="-"/>
            </a:pPr>
            <a:r>
              <a:rPr lang="ru-RU" sz="2400" b="1"/>
              <a:t> Клубных    формирований - </a:t>
            </a:r>
            <a:r>
              <a:rPr lang="ru-RU" sz="2400" b="1">
                <a:solidFill>
                  <a:schemeClr val="accent1"/>
                </a:solidFill>
              </a:rPr>
              <a:t>43</a:t>
            </a:r>
            <a:r>
              <a:rPr lang="ru-RU" sz="2400" b="1"/>
              <a:t>, в том числе </a:t>
            </a:r>
            <a:r>
              <a:rPr lang="ru-RU" sz="2400" b="1">
                <a:solidFill>
                  <a:schemeClr val="accent1"/>
                </a:solidFill>
              </a:rPr>
              <a:t>21</a:t>
            </a:r>
            <a:r>
              <a:rPr lang="ru-RU" sz="2400" b="1"/>
              <a:t>  детских. </a:t>
            </a:r>
          </a:p>
          <a:p>
            <a:pPr indent="450850" algn="l">
              <a:buFontTx/>
              <a:buChar char="-"/>
            </a:pPr>
            <a:r>
              <a:rPr lang="ru-RU" sz="2400" b="1"/>
              <a:t> Участников клубных формирований </a:t>
            </a:r>
            <a:r>
              <a:rPr lang="ru-RU" sz="2400" b="1">
                <a:solidFill>
                  <a:schemeClr val="accent1"/>
                </a:solidFill>
              </a:rPr>
              <a:t>517</a:t>
            </a:r>
            <a:r>
              <a:rPr lang="ru-RU" sz="2400" b="1"/>
              <a:t> человек,  в том числе детей </a:t>
            </a:r>
            <a:r>
              <a:rPr lang="ru-RU" sz="2400" b="1">
                <a:solidFill>
                  <a:schemeClr val="accent1"/>
                </a:solidFill>
              </a:rPr>
              <a:t>232</a:t>
            </a:r>
            <a:r>
              <a:rPr lang="ru-RU" sz="2400" b="1"/>
              <a:t> чел.</a:t>
            </a:r>
          </a:p>
          <a:p>
            <a:pPr indent="450850" algn="l">
              <a:buFontTx/>
              <a:buChar char="-"/>
            </a:pPr>
            <a:r>
              <a:rPr lang="ru-RU" sz="2400" b="1"/>
              <a:t> Количество массовых мероприятий в 2016 году составило </a:t>
            </a:r>
            <a:r>
              <a:rPr lang="ru-RU" sz="2400" b="1">
                <a:solidFill>
                  <a:schemeClr val="accent1"/>
                </a:solidFill>
              </a:rPr>
              <a:t>717</a:t>
            </a:r>
            <a:r>
              <a:rPr lang="ru-RU" sz="2400" b="1"/>
              <a:t> , в том числе - детских мероприятий </a:t>
            </a:r>
            <a:r>
              <a:rPr lang="ru-RU" sz="2400" b="1">
                <a:solidFill>
                  <a:schemeClr val="accent1"/>
                </a:solidFill>
              </a:rPr>
              <a:t>171</a:t>
            </a:r>
            <a:r>
              <a:rPr lang="ru-RU" sz="2400" b="1"/>
              <a:t>.  </a:t>
            </a:r>
          </a:p>
          <a:p>
            <a:pPr indent="450850" algn="l">
              <a:buFontTx/>
              <a:buChar char="-"/>
            </a:pPr>
            <a:r>
              <a:rPr lang="ru-RU" sz="2400" b="1"/>
              <a:t>Посетителями мероприятий  стали </a:t>
            </a:r>
            <a:r>
              <a:rPr lang="ru-RU" sz="2400" b="1">
                <a:solidFill>
                  <a:schemeClr val="accent1"/>
                </a:solidFill>
              </a:rPr>
              <a:t>14 327</a:t>
            </a:r>
            <a:r>
              <a:rPr lang="ru-RU" sz="2400" b="1"/>
              <a:t> чел. человек </a:t>
            </a:r>
          </a:p>
          <a:p>
            <a:pPr indent="450850" algn="l">
              <a:buFontTx/>
              <a:buChar char="-"/>
            </a:pPr>
            <a:r>
              <a:rPr lang="ru-RU" sz="2400" b="1"/>
              <a:t> В 2016 году клубными учреждениями  заработано  </a:t>
            </a:r>
            <a:r>
              <a:rPr lang="ru-RU" sz="2400" b="1">
                <a:solidFill>
                  <a:schemeClr val="accent1"/>
                </a:solidFill>
              </a:rPr>
              <a:t>90</a:t>
            </a:r>
            <a:r>
              <a:rPr lang="ru-RU" sz="2400" b="1"/>
              <a:t> тыс. рублей (что на </a:t>
            </a:r>
            <a:r>
              <a:rPr lang="ru-RU" sz="2400" b="1">
                <a:solidFill>
                  <a:schemeClr val="accent1"/>
                </a:solidFill>
              </a:rPr>
              <a:t>40 580</a:t>
            </a:r>
            <a:r>
              <a:rPr lang="ru-RU" sz="2400" b="1"/>
              <a:t> руб. больше, чем в 2015 году)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51" name="Picture 15" descr="г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6588" y="0"/>
            <a:ext cx="4697412" cy="3522663"/>
          </a:xfrm>
          <a:prstGeom prst="rect">
            <a:avLst/>
          </a:prstGeom>
          <a:noFill/>
        </p:spPr>
      </p:pic>
      <p:pic>
        <p:nvPicPr>
          <p:cNvPr id="116747" name="Picture 11" descr="масленница 2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7538" cy="3275013"/>
          </a:xfrm>
          <a:prstGeom prst="rect">
            <a:avLst/>
          </a:prstGeom>
          <a:noFill/>
        </p:spPr>
      </p:pic>
      <p:sp>
        <p:nvSpPr>
          <p:cNvPr id="116740" name="Заголовок 4"/>
          <p:cNvSpPr>
            <a:spLocks noGrp="1"/>
          </p:cNvSpPr>
          <p:nvPr>
            <p:ph type="title" sz="quarter" idx="4294967295"/>
          </p:nvPr>
        </p:nvSpPr>
        <p:spPr>
          <a:xfrm>
            <a:off x="0" y="0"/>
            <a:ext cx="8929688" cy="765175"/>
          </a:xfrm>
        </p:spPr>
        <p:txBody>
          <a:bodyPr/>
          <a:lstStyle/>
          <a:p>
            <a:pPr algn="ctr"/>
            <a:r>
              <a:rPr lang="ru-RU" sz="3600" b="1" smtClean="0">
                <a:solidFill>
                  <a:srgbClr val="FF0000"/>
                </a:solidFill>
                <a:latin typeface="Arial" charset="0"/>
              </a:rPr>
              <a:t>Культурно-досуговая деятельность</a:t>
            </a:r>
          </a:p>
        </p:txBody>
      </p:sp>
      <p:pic>
        <p:nvPicPr>
          <p:cNvPr id="116748" name="Picture 12" descr="масленница Голови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538"/>
            <a:ext cx="4356100" cy="3478212"/>
          </a:xfrm>
          <a:prstGeom prst="rect">
            <a:avLst/>
          </a:prstGeom>
          <a:noFill/>
        </p:spPr>
      </p:pic>
      <p:pic>
        <p:nvPicPr>
          <p:cNvPr id="116750" name="Picture 14" descr="прилу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3284538"/>
            <a:ext cx="5364162" cy="3573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71" name="Picture 11" descr="тюче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45000" cy="3333750"/>
          </a:xfrm>
          <a:prstGeom prst="rect">
            <a:avLst/>
          </a:prstGeom>
          <a:noFill/>
        </p:spPr>
      </p:pic>
      <p:pic>
        <p:nvPicPr>
          <p:cNvPr id="117772" name="Picture 12" descr="тютчев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0"/>
            <a:ext cx="4392612" cy="3300413"/>
          </a:xfrm>
          <a:prstGeom prst="rect">
            <a:avLst/>
          </a:prstGeom>
          <a:noFill/>
        </p:spPr>
      </p:pic>
      <p:sp>
        <p:nvSpPr>
          <p:cNvPr id="117764" name="Заголовок 4"/>
          <p:cNvSpPr>
            <a:spLocks noGrp="1"/>
          </p:cNvSpPr>
          <p:nvPr>
            <p:ph type="title" sz="quarter" idx="4294967295"/>
          </p:nvPr>
        </p:nvSpPr>
        <p:spPr>
          <a:xfrm>
            <a:off x="0" y="0"/>
            <a:ext cx="8929688" cy="7651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  <a:latin typeface="Arial" charset="0"/>
              </a:rPr>
              <a:t>Девятый Тютчевский фестиваль</a:t>
            </a:r>
          </a:p>
        </p:txBody>
      </p:sp>
      <p:pic>
        <p:nvPicPr>
          <p:cNvPr id="117773" name="Picture 13" descr="тютчев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63"/>
            <a:ext cx="4535488" cy="3500437"/>
          </a:xfrm>
          <a:prstGeom prst="rect">
            <a:avLst/>
          </a:prstGeom>
          <a:noFill/>
        </p:spPr>
      </p:pic>
      <p:pic>
        <p:nvPicPr>
          <p:cNvPr id="117774" name="Picture 14" descr="тючев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267075"/>
            <a:ext cx="4787900" cy="3590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Прямоугольник 1"/>
          <p:cNvSpPr>
            <a:spLocks noChangeArrowheads="1"/>
          </p:cNvSpPr>
          <p:nvPr/>
        </p:nvSpPr>
        <p:spPr bwMode="auto">
          <a:xfrm>
            <a:off x="971550" y="188913"/>
            <a:ext cx="73580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  <a:latin typeface="Cambria" pitchFamily="18" charset="0"/>
              </a:rPr>
              <a:t>ПОСТУПЛЕНИЯ ОТ АКЦИЗОВ, </a:t>
            </a:r>
          </a:p>
          <a:p>
            <a:r>
              <a:rPr lang="ru-RU" sz="2000" b="1">
                <a:solidFill>
                  <a:schemeClr val="accent1"/>
                </a:solidFill>
                <a:latin typeface="Cambria" pitchFamily="18" charset="0"/>
              </a:rPr>
              <a:t>ТЫС. РУБЛЕЙ </a:t>
            </a:r>
            <a:endParaRPr lang="ru-RU" sz="2000">
              <a:solidFill>
                <a:schemeClr val="accent1"/>
              </a:solidFill>
              <a:latin typeface="Cambria" pitchFamily="18" charset="0"/>
            </a:endParaRPr>
          </a:p>
        </p:txBody>
      </p:sp>
      <p:graphicFrame>
        <p:nvGraphicFramePr>
          <p:cNvPr id="128070" name="Group 70"/>
          <p:cNvGraphicFramePr>
            <a:graphicFrameLocks noGrp="1"/>
          </p:cNvGraphicFramePr>
          <p:nvPr/>
        </p:nvGraphicFramePr>
        <p:xfrm>
          <a:off x="430213" y="1052513"/>
          <a:ext cx="8713787" cy="2089151"/>
        </p:xfrm>
        <a:graphic>
          <a:graphicData uri="http://schemas.openxmlformats.org/drawingml/2006/table">
            <a:tbl>
              <a:tblPr/>
              <a:tblGrid>
                <a:gridCol w="1728787"/>
                <a:gridCol w="1800225"/>
                <a:gridCol w="1944688"/>
                <a:gridCol w="3240087"/>
              </a:tblGrid>
              <a:tr h="884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2014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Cambria" pitchFamily="18" charset="0"/>
                        </a:rPr>
                        <a:t>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mbria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2016 к 2015, %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4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7 201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Cambria" pitchFamily="18" charset="0"/>
                        </a:rPr>
                        <a:t>5 335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mbria" pitchFamily="18" charset="0"/>
                        </a:rPr>
                        <a:t>7 438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mbria" pitchFamily="18" charset="0"/>
                        </a:rPr>
                        <a:t>139%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mbria" pitchFamily="18" charset="0"/>
                        </a:rPr>
                        <a:t>+2 103 тыс.рублей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8115" name="Group 115"/>
          <p:cNvGraphicFramePr>
            <a:graphicFrameLocks noGrp="1"/>
          </p:cNvGraphicFramePr>
          <p:nvPr/>
        </p:nvGraphicFramePr>
        <p:xfrm>
          <a:off x="250825" y="4292600"/>
          <a:ext cx="8713788" cy="2089151"/>
        </p:xfrm>
        <a:graphic>
          <a:graphicData uri="http://schemas.openxmlformats.org/drawingml/2006/table">
            <a:tbl>
              <a:tblPr/>
              <a:tblGrid>
                <a:gridCol w="1728788"/>
                <a:gridCol w="2197100"/>
                <a:gridCol w="2160587"/>
                <a:gridCol w="2627313"/>
              </a:tblGrid>
              <a:tr h="884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2014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Cambria" pitchFamily="18" charset="0"/>
                        </a:rPr>
                        <a:t>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mbria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2017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4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1 111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Cambria" pitchFamily="18" charset="0"/>
                        </a:rPr>
                        <a:t>2 925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mbria" pitchFamily="18" charset="0"/>
                        </a:rPr>
                        <a:t>7 523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mbria" pitchFamily="18" charset="0"/>
                        </a:rPr>
                        <a:t>821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8113" name="Rectangle 113"/>
          <p:cNvSpPr>
            <a:spLocks noChangeArrowheads="1"/>
          </p:cNvSpPr>
          <p:nvPr/>
        </p:nvSpPr>
        <p:spPr bwMode="auto">
          <a:xfrm>
            <a:off x="250825" y="3213100"/>
            <a:ext cx="8893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</a:rPr>
              <a:t>ПОСТУПЛЕНИЯ из федерального бюджета на аварийный фонд, </a:t>
            </a:r>
            <a:r>
              <a:rPr lang="ru-RU" sz="2800">
                <a:solidFill>
                  <a:schemeClr val="accent1"/>
                </a:solidFill>
              </a:rPr>
              <a:t>тыс.рублей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5" name="Picture 11" descr="битв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20650"/>
            <a:ext cx="4427537" cy="3319463"/>
          </a:xfrm>
          <a:prstGeom prst="rect">
            <a:avLst/>
          </a:prstGeom>
          <a:noFill/>
        </p:spPr>
      </p:pic>
      <p:pic>
        <p:nvPicPr>
          <p:cNvPr id="113674" name="Picture 10" descr="бит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463" cy="3536950"/>
          </a:xfrm>
          <a:prstGeom prst="rect">
            <a:avLst/>
          </a:prstGeom>
          <a:noFill/>
        </p:spPr>
      </p:pic>
      <p:sp>
        <p:nvSpPr>
          <p:cNvPr id="113666" name="Заголовок 4"/>
          <p:cNvSpPr>
            <a:spLocks noGrp="1"/>
          </p:cNvSpPr>
          <p:nvPr>
            <p:ph type="title" sz="quarter" idx="4294967295"/>
          </p:nvPr>
        </p:nvSpPr>
        <p:spPr>
          <a:xfrm>
            <a:off x="0" y="0"/>
            <a:ext cx="8929688" cy="857250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</a:rPr>
              <a:t>Битва хоров 2016</a:t>
            </a:r>
          </a:p>
        </p:txBody>
      </p:sp>
      <p:pic>
        <p:nvPicPr>
          <p:cNvPr id="113676" name="Picture 12" descr="битва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1388"/>
            <a:ext cx="4427538" cy="3376612"/>
          </a:xfrm>
          <a:prstGeom prst="rect">
            <a:avLst/>
          </a:prstGeom>
          <a:noFill/>
        </p:spPr>
      </p:pic>
      <p:pic>
        <p:nvPicPr>
          <p:cNvPr id="113677" name="Picture 13" descr="битва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2738" y="3789363"/>
            <a:ext cx="5021262" cy="2824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Заголовок 4"/>
          <p:cNvSpPr>
            <a:spLocks noGrp="1"/>
          </p:cNvSpPr>
          <p:nvPr>
            <p:ph type="title" sz="quarter" idx="4294967295"/>
          </p:nvPr>
        </p:nvSpPr>
        <p:spPr>
          <a:xfrm>
            <a:off x="0" y="0"/>
            <a:ext cx="8929688" cy="7651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  <a:latin typeface="Arial" charset="0"/>
              </a:rPr>
              <a:t>Битва хоров 2016</a:t>
            </a:r>
          </a:p>
        </p:txBody>
      </p:sp>
      <p:pic>
        <p:nvPicPr>
          <p:cNvPr id="121865" name="Picture 9" descr="битва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85800"/>
            <a:ext cx="8785225" cy="494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1" name="Picture 11" descr="аванг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3375025"/>
          </a:xfrm>
          <a:prstGeom prst="rect">
            <a:avLst/>
          </a:prstGeom>
          <a:noFill/>
        </p:spPr>
      </p:pic>
      <p:pic>
        <p:nvPicPr>
          <p:cNvPr id="122890" name="Picture 10" descr="аванг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sp>
        <p:nvSpPr>
          <p:cNvPr id="122884" name="Заголовок 4"/>
          <p:cNvSpPr>
            <a:spLocks noGrp="1"/>
          </p:cNvSpPr>
          <p:nvPr>
            <p:ph type="title" sz="quarter" idx="4294967295"/>
          </p:nvPr>
        </p:nvSpPr>
        <p:spPr>
          <a:xfrm>
            <a:off x="0" y="0"/>
            <a:ext cx="8929688" cy="7651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  <a:latin typeface="Arial" charset="0"/>
              </a:rPr>
              <a:t>Юбилей «АВАНГАРДА»</a:t>
            </a:r>
          </a:p>
        </p:txBody>
      </p:sp>
      <p:pic>
        <p:nvPicPr>
          <p:cNvPr id="122892" name="Picture 12" descr="аванг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7413"/>
            <a:ext cx="4572000" cy="3430587"/>
          </a:xfrm>
          <a:prstGeom prst="rect">
            <a:avLst/>
          </a:prstGeom>
          <a:noFill/>
        </p:spPr>
      </p:pic>
      <p:pic>
        <p:nvPicPr>
          <p:cNvPr id="122893" name="Picture 13" descr="авангар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2" name="Picture 8" descr="ильинское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0"/>
            <a:ext cx="4643437" cy="3482975"/>
          </a:xfrm>
          <a:prstGeom prst="rect">
            <a:avLst/>
          </a:prstGeom>
          <a:noFill/>
        </p:spPr>
      </p:pic>
      <p:pic>
        <p:nvPicPr>
          <p:cNvPr id="159751" name="Picture 7" descr="ильинско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97413" cy="3522663"/>
          </a:xfrm>
          <a:prstGeom prst="rect">
            <a:avLst/>
          </a:prstGeom>
          <a:noFill/>
        </p:spPr>
      </p:pic>
      <p:sp>
        <p:nvSpPr>
          <p:cNvPr id="159748" name="Заголовок 4"/>
          <p:cNvSpPr>
            <a:spLocks noGrp="1"/>
          </p:cNvSpPr>
          <p:nvPr>
            <p:ph type="title" sz="quarter" idx="4294967295"/>
          </p:nvPr>
        </p:nvSpPr>
        <p:spPr>
          <a:xfrm>
            <a:off x="0" y="0"/>
            <a:ext cx="8929688" cy="7651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  <a:latin typeface="Arial" charset="0"/>
              </a:rPr>
              <a:t>День деревни Ильинское</a:t>
            </a:r>
          </a:p>
        </p:txBody>
      </p:sp>
      <p:pic>
        <p:nvPicPr>
          <p:cNvPr id="159753" name="Picture 9" descr="ильинское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4643438" cy="3375025"/>
          </a:xfrm>
          <a:prstGeom prst="rect">
            <a:avLst/>
          </a:prstGeom>
          <a:noFill/>
        </p:spPr>
      </p:pic>
      <p:pic>
        <p:nvPicPr>
          <p:cNvPr id="159754" name="Picture 10" descr="ильинское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51225"/>
            <a:ext cx="4500562" cy="337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17512"/>
          </a:xfrm>
        </p:spPr>
        <p:txBody>
          <a:bodyPr/>
          <a:lstStyle/>
          <a:p>
            <a:pPr algn="ctr"/>
            <a:r>
              <a:rPr lang="ru-RU" sz="3600" smtClean="0">
                <a:solidFill>
                  <a:schemeClr val="accent1"/>
                </a:solidFill>
                <a:latin typeface="Arial" charset="0"/>
              </a:rPr>
              <a:t>Шишкинский сельский клуб</a:t>
            </a:r>
          </a:p>
        </p:txBody>
      </p:sp>
      <p:sp>
        <p:nvSpPr>
          <p:cNvPr id="1679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7940" name="Picture 4" descr="Lx98SqmGvN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47700"/>
            <a:ext cx="8280400" cy="621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7586663" cy="7651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b="1" i="1" smtClean="0">
                <a:solidFill>
                  <a:srgbClr val="FF0000"/>
                </a:solidFill>
                <a:latin typeface="Arial" charset="0"/>
              </a:rPr>
              <a:t>Шишкинское АССОРТИ</a:t>
            </a:r>
          </a:p>
        </p:txBody>
      </p:sp>
      <p:pic>
        <p:nvPicPr>
          <p:cNvPr id="165892" name="Picture 4" descr="imag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692150"/>
            <a:ext cx="7900987" cy="5926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04" name="Picture 12" descr="IMG_49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6925" y="0"/>
            <a:ext cx="4537075" cy="3402013"/>
          </a:xfrm>
          <a:prstGeom prst="rect">
            <a:avLst/>
          </a:prstGeom>
          <a:noFill/>
        </p:spPr>
      </p:pic>
      <p:pic>
        <p:nvPicPr>
          <p:cNvPr id="161800" name="Picture 8" descr="IMG_2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05363" cy="3603625"/>
          </a:xfrm>
          <a:prstGeom prst="rect">
            <a:avLst/>
          </a:prstGeom>
          <a:noFill/>
        </p:spPr>
      </p:pic>
      <p:sp>
        <p:nvSpPr>
          <p:cNvPr id="161796" name="Заголовок 4"/>
          <p:cNvSpPr>
            <a:spLocks noGrp="1"/>
          </p:cNvSpPr>
          <p:nvPr>
            <p:ph type="title" sz="quarter" idx="4294967295"/>
          </p:nvPr>
        </p:nvSpPr>
        <p:spPr>
          <a:xfrm>
            <a:off x="0" y="0"/>
            <a:ext cx="8929688" cy="7651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  <a:latin typeface="Arial" charset="0"/>
              </a:rPr>
              <a:t>Физкультура и спорт</a:t>
            </a:r>
          </a:p>
        </p:txBody>
      </p:sp>
      <p:sp>
        <p:nvSpPr>
          <p:cNvPr id="161803" name="Rectangle 11"/>
          <p:cNvSpPr>
            <a:spLocks noChangeArrowheads="1"/>
          </p:cNvSpPr>
          <p:nvPr/>
        </p:nvSpPr>
        <p:spPr bwMode="auto">
          <a:xfrm>
            <a:off x="179388" y="4340225"/>
            <a:ext cx="39608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0" hangingPunct="0">
              <a:buFontTx/>
              <a:buChar char="-"/>
            </a:pPr>
            <a:r>
              <a:rPr lang="ru-RU" sz="2000" b="1"/>
              <a:t> 4 спортивные зала, </a:t>
            </a:r>
          </a:p>
          <a:p>
            <a:pPr algn="l" eaLnBrk="0" hangingPunct="0">
              <a:buFontTx/>
              <a:buChar char="-"/>
            </a:pPr>
            <a:r>
              <a:rPr lang="ru-RU" sz="2000" b="1"/>
              <a:t>- 2 тренажерных зала. Летом </a:t>
            </a:r>
          </a:p>
          <a:p>
            <a:pPr algn="l" eaLnBrk="0" hangingPunct="0"/>
            <a:r>
              <a:rPr lang="ru-RU" sz="2000" b="1"/>
              <a:t>– 2 летних волейбольные площадки  - хоккейный корт</a:t>
            </a:r>
            <a:r>
              <a:rPr lang="ru-RU"/>
              <a:t> </a:t>
            </a:r>
          </a:p>
        </p:txBody>
      </p:sp>
      <p:pic>
        <p:nvPicPr>
          <p:cNvPr id="161806" name="Picture 14" descr="плос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889125"/>
            <a:ext cx="3725862" cy="4968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Picture 6" descr="IMG_15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23907" name="Прямоугольник 7"/>
          <p:cNvSpPr>
            <a:spLocks noChangeArrowheads="1"/>
          </p:cNvSpPr>
          <p:nvPr/>
        </p:nvSpPr>
        <p:spPr bwMode="auto">
          <a:xfrm>
            <a:off x="684213" y="1557338"/>
            <a:ext cx="78486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FF0000"/>
                </a:solidFill>
                <a:latin typeface="Times New Roman" pitchFamily="18" charset="0"/>
              </a:rPr>
              <a:t>Отчет о работе Администрации поселения</a:t>
            </a:r>
            <a:endParaRPr lang="ru-RU" sz="5400">
              <a:latin typeface="Times New Roman" pitchFamily="18" charset="0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2627313" y="5661025"/>
            <a:ext cx="4241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FF0000"/>
                </a:solidFill>
              </a:rPr>
              <a:t>за 2016 год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1525588" y="188913"/>
            <a:ext cx="58086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FF0000"/>
                </a:solidFill>
              </a:rPr>
              <a:t>Головинское СП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"/>
          <p:cNvSpPr>
            <a:spLocks noChangeArrowheads="1"/>
          </p:cNvSpPr>
          <p:nvPr/>
        </p:nvSpPr>
        <p:spPr bwMode="auto">
          <a:xfrm>
            <a:off x="428625" y="87313"/>
            <a:ext cx="85010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  <a:cs typeface="Times New Roman" pitchFamily="18" charset="0"/>
              </a:rPr>
              <a:t>Бюджетно-финансовая деятельность</a:t>
            </a: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142875" y="10795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2582" anchor="ctr">
            <a:spAutoFit/>
          </a:bodyPr>
          <a:lstStyle/>
          <a:p>
            <a:pPr algn="l"/>
            <a:r>
              <a:rPr lang="ru-RU" sz="1200" b="1">
                <a:cs typeface="Times New Roman" pitchFamily="18" charset="0"/>
              </a:rPr>
              <a:t>                                                                                 </a:t>
            </a:r>
          </a:p>
          <a:p>
            <a:pPr algn="l"/>
            <a:endParaRPr lang="ru-RU" sz="1200" b="1">
              <a:cs typeface="Times New Roman" pitchFamily="18" charset="0"/>
            </a:endParaRPr>
          </a:p>
          <a:p>
            <a:pPr algn="l"/>
            <a:endParaRPr lang="ru-RU" sz="1200" b="1">
              <a:cs typeface="Times New Roman" pitchFamily="18" charset="0"/>
            </a:endParaRPr>
          </a:p>
          <a:p>
            <a:pPr algn="l"/>
            <a:r>
              <a:rPr lang="ru-RU" sz="1200" b="1">
                <a:cs typeface="Times New Roman" pitchFamily="18" charset="0"/>
              </a:rPr>
              <a:t>				</a:t>
            </a:r>
            <a:r>
              <a:rPr lang="ru-RU" b="1">
                <a:cs typeface="Times New Roman" pitchFamily="18" charset="0"/>
              </a:rPr>
              <a:t>Структура бюджета поселения тыс. руб</a:t>
            </a:r>
          </a:p>
          <a:p>
            <a:pPr algn="l" eaLnBrk="0" hangingPunct="0"/>
            <a:r>
              <a:rPr lang="ru-RU" sz="1200" b="1">
                <a:cs typeface="Times New Roman" pitchFamily="18" charset="0"/>
              </a:rPr>
              <a:t/>
            </a:r>
            <a:br>
              <a:rPr lang="ru-RU" sz="1200" b="1">
                <a:cs typeface="Times New Roman" pitchFamily="18" charset="0"/>
              </a:rPr>
            </a:br>
            <a:endParaRPr lang="ru-RU"/>
          </a:p>
        </p:txBody>
      </p:sp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ru-RU" sz="1200" b="1">
                <a:cs typeface="Times New Roman" pitchFamily="18" charset="0"/>
              </a:rPr>
              <a:t>                                                   </a:t>
            </a:r>
            <a:endParaRPr lang="ru-RU"/>
          </a:p>
        </p:txBody>
      </p:sp>
      <p:sp>
        <p:nvSpPr>
          <p:cNvPr id="2054" name="Прямоугольник 6"/>
          <p:cNvSpPr>
            <a:spLocks noChangeArrowheads="1"/>
          </p:cNvSpPr>
          <p:nvPr/>
        </p:nvSpPr>
        <p:spPr bwMode="auto">
          <a:xfrm>
            <a:off x="785813" y="785813"/>
            <a:ext cx="2928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cs typeface="Times New Roman" pitchFamily="18" charset="0"/>
              </a:rPr>
              <a:t>Бюджет  поселения</a:t>
            </a:r>
            <a:r>
              <a:rPr lang="ru-RU" sz="1400" b="1">
                <a:cs typeface="Times New Roman" pitchFamily="18" charset="0"/>
              </a:rPr>
              <a:t> </a:t>
            </a:r>
            <a:endParaRPr lang="ru-RU" sz="1400">
              <a:latin typeface="Cambria" pitchFamily="18" charset="0"/>
            </a:endParaRPr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0" y="0"/>
            <a:ext cx="7112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2582" anchor="ctr">
            <a:spAutoFit/>
          </a:bodyPr>
          <a:lstStyle/>
          <a:p>
            <a:pPr algn="l" eaLnBrk="0" hangingPunct="0"/>
            <a:r>
              <a:rPr lang="ru-RU" sz="1200" b="1">
                <a:cs typeface="Times New Roman" pitchFamily="18" charset="0"/>
              </a:rPr>
              <a:t/>
            </a:r>
            <a:br>
              <a:rPr lang="ru-RU" sz="1200" b="1">
                <a:cs typeface="Times New Roman" pitchFamily="18" charset="0"/>
              </a:rPr>
            </a:br>
            <a:endParaRPr lang="ru-RU" sz="900"/>
          </a:p>
          <a:p>
            <a:pPr algn="l" eaLnBrk="0" hangingPunct="0"/>
            <a:r>
              <a:rPr lang="ru-RU" sz="1400" b="1" u="sng">
                <a:cs typeface="Times New Roman" pitchFamily="18" charset="0"/>
              </a:rPr>
              <a:t/>
            </a:r>
            <a:br>
              <a:rPr lang="ru-RU" sz="1400" b="1" u="sng">
                <a:cs typeface="Times New Roman" pitchFamily="18" charset="0"/>
              </a:rPr>
            </a:br>
            <a:endParaRPr lang="ru-RU"/>
          </a:p>
        </p:txBody>
      </p:sp>
      <p:sp>
        <p:nvSpPr>
          <p:cNvPr id="2056" name="Прямоугольник 10"/>
          <p:cNvSpPr>
            <a:spLocks noChangeArrowheads="1"/>
          </p:cNvSpPr>
          <p:nvPr/>
        </p:nvSpPr>
        <p:spPr bwMode="auto">
          <a:xfrm>
            <a:off x="4143375" y="3286125"/>
            <a:ext cx="47863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1400" b="1">
                <a:cs typeface="Times New Roman" pitchFamily="18" charset="0"/>
              </a:rPr>
              <a:t>       </a:t>
            </a:r>
          </a:p>
        </p:txBody>
      </p:sp>
      <p:graphicFrame>
        <p:nvGraphicFramePr>
          <p:cNvPr id="2348" name="Group 300"/>
          <p:cNvGraphicFramePr>
            <a:graphicFrameLocks noGrp="1"/>
          </p:cNvGraphicFramePr>
          <p:nvPr/>
        </p:nvGraphicFramePr>
        <p:xfrm>
          <a:off x="4211638" y="1196975"/>
          <a:ext cx="4824412" cy="3110548"/>
        </p:xfrm>
        <a:graphic>
          <a:graphicData uri="http://schemas.openxmlformats.org/drawingml/2006/table">
            <a:tbl>
              <a:tblPr/>
              <a:tblGrid>
                <a:gridCol w="1081087"/>
                <a:gridCol w="1150938"/>
                <a:gridCol w="955675"/>
                <a:gridCol w="873125"/>
                <a:gridCol w="763587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к 2015, 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1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598- 37%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32 254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69%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доходы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295- 63%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14 552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 от продажи земли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17 867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35" name="Group 287"/>
          <p:cNvGraphicFramePr>
            <a:graphicFrameLocks noGrp="1"/>
          </p:cNvGraphicFramePr>
          <p:nvPr/>
        </p:nvGraphicFramePr>
        <p:xfrm>
          <a:off x="468313" y="1484313"/>
          <a:ext cx="3455987" cy="1803400"/>
        </p:xfrm>
        <a:graphic>
          <a:graphicData uri="http://schemas.openxmlformats.org/drawingml/2006/table">
            <a:tbl>
              <a:tblPr/>
              <a:tblGrid>
                <a:gridCol w="1909762"/>
                <a:gridCol w="1546225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52 893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159E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38 903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5159E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  <a:cs typeface="Arial" charset="0"/>
                        </a:rPr>
                        <a:t>46 806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2016 к 2015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31" name="Object 283"/>
          <p:cNvGraphicFramePr>
            <a:graphicFrameLocks noChangeAspect="1"/>
          </p:cNvGraphicFramePr>
          <p:nvPr/>
        </p:nvGraphicFramePr>
        <p:xfrm>
          <a:off x="179388" y="3429000"/>
          <a:ext cx="4105275" cy="2859088"/>
        </p:xfrm>
        <a:graphic>
          <a:graphicData uri="http://schemas.openxmlformats.org/presentationml/2006/ole">
            <p:oleObj spid="_x0000_s2331" name="Диаграмма" r:id="rId3" imgW="2743200" imgH="1885876" progId="MSGraph.Chart.8">
              <p:embed/>
            </p:oleObj>
          </a:graphicData>
        </a:graphic>
      </p:graphicFrame>
      <p:graphicFrame>
        <p:nvGraphicFramePr>
          <p:cNvPr id="2412" name="Group 364"/>
          <p:cNvGraphicFramePr>
            <a:graphicFrameLocks noGrp="1"/>
          </p:cNvGraphicFramePr>
          <p:nvPr/>
        </p:nvGraphicFramePr>
        <p:xfrm>
          <a:off x="4211638" y="4581525"/>
          <a:ext cx="4608512" cy="1925320"/>
        </p:xfrm>
        <a:graphic>
          <a:graphicData uri="http://schemas.openxmlformats.org/drawingml/2006/table">
            <a:tbl>
              <a:tblPr/>
              <a:tblGrid>
                <a:gridCol w="3095625"/>
                <a:gridCol w="1512887"/>
              </a:tblGrid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Структура доходов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уплаты акцизов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Прямоугольник 1"/>
          <p:cNvSpPr>
            <a:spLocks noChangeArrowheads="1"/>
          </p:cNvSpPr>
          <p:nvPr/>
        </p:nvSpPr>
        <p:spPr bwMode="auto">
          <a:xfrm>
            <a:off x="971550" y="404813"/>
            <a:ext cx="73580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  <a:latin typeface="Cambria" pitchFamily="18" charset="0"/>
              </a:rPr>
              <a:t>Земельный налог  100%</a:t>
            </a:r>
            <a:endParaRPr lang="ru-RU" sz="2000">
              <a:solidFill>
                <a:schemeClr val="accent1"/>
              </a:solidFill>
              <a:latin typeface="Cambria" pitchFamily="18" charset="0"/>
            </a:endParaRPr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0" y="2492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1100" name="Rectangle 28"/>
          <p:cNvSpPr>
            <a:spLocks noChangeArrowheads="1"/>
          </p:cNvSpPr>
          <p:nvPr/>
        </p:nvSpPr>
        <p:spPr bwMode="auto">
          <a:xfrm>
            <a:off x="0" y="2633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1099" name="Object 27"/>
          <p:cNvGraphicFramePr>
            <a:graphicFrameLocks noChangeAspect="1"/>
          </p:cNvGraphicFramePr>
          <p:nvPr/>
        </p:nvGraphicFramePr>
        <p:xfrm>
          <a:off x="250825" y="1052513"/>
          <a:ext cx="5761038" cy="2867025"/>
        </p:xfrm>
        <a:graphic>
          <a:graphicData uri="http://schemas.openxmlformats.org/presentationml/2006/ole">
            <p:oleObj spid="_x0000_s131099" name="Диаграмма" r:id="rId3" imgW="3200400" imgH="1590566" progId="MSGraph.Chart.8">
              <p:embed/>
            </p:oleObj>
          </a:graphicData>
        </a:graphic>
      </p:graphicFrame>
      <p:graphicFrame>
        <p:nvGraphicFramePr>
          <p:cNvPr id="131267" name="Group 195"/>
          <p:cNvGraphicFramePr>
            <a:graphicFrameLocks noGrp="1"/>
          </p:cNvGraphicFramePr>
          <p:nvPr/>
        </p:nvGraphicFramePr>
        <p:xfrm>
          <a:off x="1116013" y="3933825"/>
          <a:ext cx="7343775" cy="2660016"/>
        </p:xfrm>
        <a:graphic>
          <a:graphicData uri="http://schemas.openxmlformats.org/drawingml/2006/table">
            <a:tbl>
              <a:tblPr/>
              <a:tblGrid>
                <a:gridCol w="2824162"/>
                <a:gridCol w="1128713"/>
                <a:gridCol w="1131887"/>
                <a:gridCol w="1127125"/>
                <a:gridCol w="1131888"/>
              </a:tblGrid>
              <a:tr h="488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налог, тыс.руб.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физических лиц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2 840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3 844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3 449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2 595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юридических лиц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1 784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2 277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4 983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3 910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тыс. руб.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4 624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6 121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8 432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6 505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предыдущему году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77%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Прямоугольник 1"/>
          <p:cNvSpPr>
            <a:spLocks noChangeArrowheads="1"/>
          </p:cNvSpPr>
          <p:nvPr/>
        </p:nvSpPr>
        <p:spPr bwMode="auto">
          <a:xfrm>
            <a:off x="468313" y="404813"/>
            <a:ext cx="83518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accent1"/>
                </a:solidFill>
                <a:latin typeface="Cambria" pitchFamily="18" charset="0"/>
              </a:rPr>
              <a:t>Налог на имущество физических лиц  100%</a:t>
            </a:r>
            <a:endParaRPr lang="ru-RU" sz="2000">
              <a:solidFill>
                <a:schemeClr val="accent1"/>
              </a:solidFill>
              <a:latin typeface="Cambria" pitchFamily="18" charset="0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0" y="2492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0" y="2633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2140" name="Object 44"/>
          <p:cNvGraphicFramePr>
            <a:graphicFrameLocks noChangeAspect="1"/>
          </p:cNvGraphicFramePr>
          <p:nvPr/>
        </p:nvGraphicFramePr>
        <p:xfrm>
          <a:off x="250825" y="712788"/>
          <a:ext cx="4826000" cy="2635250"/>
        </p:xfrm>
        <a:graphic>
          <a:graphicData uri="http://schemas.openxmlformats.org/presentationml/2006/ole">
            <p:oleObj spid="_x0000_s132140" name="Диаграмма" r:id="rId3" imgW="3190959" imgH="1800228" progId="MSGraph.Chart.8">
              <p:embed/>
            </p:oleObj>
          </a:graphicData>
        </a:graphic>
      </p:graphicFrame>
      <p:graphicFrame>
        <p:nvGraphicFramePr>
          <p:cNvPr id="132201" name="Group 105"/>
          <p:cNvGraphicFramePr>
            <a:graphicFrameLocks noGrp="1"/>
          </p:cNvGraphicFramePr>
          <p:nvPr/>
        </p:nvGraphicFramePr>
        <p:xfrm>
          <a:off x="1258888" y="3573463"/>
          <a:ext cx="6985000" cy="1943101"/>
        </p:xfrm>
        <a:graphic>
          <a:graphicData uri="http://schemas.openxmlformats.org/drawingml/2006/table">
            <a:tbl>
              <a:tblPr/>
              <a:tblGrid>
                <a:gridCol w="2493962"/>
                <a:gridCol w="1320800"/>
                <a:gridCol w="1057275"/>
                <a:gridCol w="1055688"/>
                <a:gridCol w="1057275"/>
              </a:tblGrid>
              <a:tr h="108743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имущество, 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физических лиц, 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56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3469</TotalTime>
  <Words>2053</Words>
  <Application>Microsoft Office PowerPoint</Application>
  <PresentationFormat>Экран (4:3)</PresentationFormat>
  <Paragraphs>578</Paragraphs>
  <Slides>67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5" baseType="lpstr">
      <vt:lpstr>Arial</vt:lpstr>
      <vt:lpstr>Calibri</vt:lpstr>
      <vt:lpstr>Cambria</vt:lpstr>
      <vt:lpstr>Wingdings 2</vt:lpstr>
      <vt:lpstr>Perpetua</vt:lpstr>
      <vt:lpstr>Times New Roman</vt:lpstr>
      <vt:lpstr>Справедливость</vt:lpstr>
      <vt:lpstr>Диаграмма Microsoft Graph</vt:lpstr>
      <vt:lpstr>Слайд 1</vt:lpstr>
      <vt:lpstr>СПРАВКА: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СПРАВКА:</vt:lpstr>
      <vt:lpstr>Всего дорог поселения, т.е. внутри населенных пунктов - 224 км.  Дорог Угличского МР - 54.641 км</vt:lpstr>
      <vt:lpstr>Слайд 19</vt:lpstr>
      <vt:lpstr>Слайд 20</vt:lpstr>
      <vt:lpstr>Слайд 21</vt:lpstr>
      <vt:lpstr>Слайд 22</vt:lpstr>
      <vt:lpstr>Слайд 23</vt:lpstr>
      <vt:lpstr>Село Прилуки</vt:lpstr>
      <vt:lpstr>Слайд 25</vt:lpstr>
      <vt:lpstr>Деревня Мосеевское</vt:lpstr>
      <vt:lpstr>Въезд в д.Семенково</vt:lpstr>
      <vt:lpstr>БЛАГОУСТРОЙСТВО</vt:lpstr>
      <vt:lpstr>УЛИЧНОЕ ОСВЕЩЕНИЕ</vt:lpstr>
      <vt:lpstr>УЛИЧНОЕ ОСВЕЩЕНИЕ</vt:lpstr>
      <vt:lpstr>Баня в д.Плоски</vt:lpstr>
      <vt:lpstr>Программа по аварийному жилью</vt:lpstr>
      <vt:lpstr>                                                                Программа по аварийному жилью   </vt:lpstr>
      <vt:lpstr>ДЕТСКИЕ ПЛОЩАДКИ- всего 9 </vt:lpstr>
      <vt:lpstr>ДЕТСКАЯ ПЛОЩАДКА – Д.ЛОЖКИНО </vt:lpstr>
      <vt:lpstr>БЛАГОУСТРОЙСТВО</vt:lpstr>
      <vt:lpstr>ВЫВОЗ МУСОРА</vt:lpstr>
      <vt:lpstr>Нина Сергеевна Соколова</vt:lpstr>
      <vt:lpstr>Плакаты Горячева Николая Витальевича</vt:lpstr>
      <vt:lpstr>Специалисты Управления ЖКХ Угличского района на субботнике у обелиска с.Воздвиженское</vt:lpstr>
      <vt:lpstr>Троицкий Храм в д.Головино</vt:lpstr>
      <vt:lpstr>Памятный крест на месте захоронения Тучковых и Опочининых в урочище Каменка</vt:lpstr>
      <vt:lpstr>Слайд 43</vt:lpstr>
      <vt:lpstr>Слайд 44</vt:lpstr>
      <vt:lpstr>     Благоустройство кладбищ -579,2 тыс.руб. </vt:lpstr>
      <vt:lpstr>Староста деревни Котово Карабаев Николай Николаевич</vt:lpstr>
      <vt:lpstr>Противопожарная безопасность</vt:lpstr>
      <vt:lpstr>Противопожарная безопасность</vt:lpstr>
      <vt:lpstr>Противопожарная безопасность</vt:lpstr>
      <vt:lpstr>Противопожарная безопасность</vt:lpstr>
      <vt:lpstr>ГАЗИФИКАЦИЯ Головино</vt:lpstr>
      <vt:lpstr>Сельскохозяйственное производство</vt:lpstr>
      <vt:lpstr>Слайд 53</vt:lpstr>
      <vt:lpstr>Сельскохозяйственное производство</vt:lpstr>
      <vt:lpstr>Слайд 55</vt:lpstr>
      <vt:lpstr>Сельскохозяйственное производство</vt:lpstr>
      <vt:lpstr>Культурно-досуговая деятельность</vt:lpstr>
      <vt:lpstr>Культурно-досуговая деятельность</vt:lpstr>
      <vt:lpstr>Девятый Тютчевский фестиваль</vt:lpstr>
      <vt:lpstr>Битва хоров 2016</vt:lpstr>
      <vt:lpstr>Битва хоров 2016</vt:lpstr>
      <vt:lpstr>Юбилей «АВАНГАРДА»</vt:lpstr>
      <vt:lpstr>День деревни Ильинское</vt:lpstr>
      <vt:lpstr>Шишкинский сельский клуб</vt:lpstr>
      <vt:lpstr>Шишкинское АССОРТИ</vt:lpstr>
      <vt:lpstr>Физкультура и спорт</vt:lpstr>
      <vt:lpstr>Слайд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Головинское сельское поселение</dc:title>
  <dc:creator>12</dc:creator>
  <cp:lastModifiedBy>HP</cp:lastModifiedBy>
  <cp:revision>351</cp:revision>
  <dcterms:created xsi:type="dcterms:W3CDTF">2014-03-04T06:40:19Z</dcterms:created>
  <dcterms:modified xsi:type="dcterms:W3CDTF">2018-04-03T07:53:33Z</dcterms:modified>
</cp:coreProperties>
</file>